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58" r:id="rId2"/>
    <p:sldId id="259"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584" userDrawn="1">
          <p15:clr>
            <a:srgbClr val="A4A3A4"/>
          </p15:clr>
        </p15:guide>
        <p15:guide id="3" pos="1824" userDrawn="1">
          <p15:clr>
            <a:srgbClr val="A4A3A4"/>
          </p15:clr>
        </p15:guide>
        <p15:guide id="4" pos="96" userDrawn="1">
          <p15:clr>
            <a:srgbClr val="A4A3A4"/>
          </p15:clr>
        </p15:guide>
        <p15:guide id="7" pos="5856" userDrawn="1">
          <p15:clr>
            <a:srgbClr val="A4A3A4"/>
          </p15:clr>
        </p15:guide>
        <p15:guide id="8" pos="5568" userDrawn="1">
          <p15:clr>
            <a:srgbClr val="A4A3A4"/>
          </p15:clr>
        </p15:guide>
        <p15:guide id="9" orient="horz" pos="100" userDrawn="1">
          <p15:clr>
            <a:srgbClr val="A4A3A4"/>
          </p15:clr>
        </p15:guide>
        <p15:guide id="10" pos="2112" userDrawn="1">
          <p15:clr>
            <a:srgbClr val="A4A3A4"/>
          </p15:clr>
        </p15:guide>
        <p15:guide id="11" orient="horz" pos="4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bin, Jackie" initials="BJ" lastIdx="1" clrIdx="0">
    <p:extLst>
      <p:ext uri="{19B8F6BF-5375-455C-9EA6-DF929625EA0E}">
        <p15:presenceInfo xmlns:p15="http://schemas.microsoft.com/office/powerpoint/2012/main" userId="Boubin, Jacki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FFF2CC"/>
    <a:srgbClr val="E2F0D9"/>
    <a:srgbClr val="CCCCFF"/>
    <a:srgbClr val="FE6D00"/>
    <a:srgbClr val="FFE7E7"/>
    <a:srgbClr val="FF3300"/>
    <a:srgbClr val="55AB8E"/>
    <a:srgbClr val="FB3621"/>
    <a:srgbClr val="698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754" autoAdjust="0"/>
    <p:restoredTop sz="95444" autoAdjust="0"/>
  </p:normalViewPr>
  <p:slideViewPr>
    <p:cSldViewPr snapToGrid="0">
      <p:cViewPr varScale="1">
        <p:scale>
          <a:sx n="100" d="100"/>
          <a:sy n="100" d="100"/>
        </p:scale>
        <p:origin x="-4518" y="-4320"/>
      </p:cViewPr>
      <p:guideLst>
        <p:guide pos="7584"/>
        <p:guide pos="1824"/>
        <p:guide pos="96"/>
        <p:guide pos="5856"/>
        <p:guide pos="5568"/>
        <p:guide orient="horz" pos="100"/>
        <p:guide pos="2112"/>
        <p:guide orient="horz" pos="4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8" Type="http://schemas.openxmlformats.org/officeDocument/2006/relationships/hyperlink" Target="http://kitsuneverse.blogspot.com/2015/08/haunts-terror-behind-walls-announces.html" TargetMode="External"/><Relationship Id="rId3" Type="http://schemas.openxmlformats.org/officeDocument/2006/relationships/image" Target="../media/image5.jpg"/><Relationship Id="rId7" Type="http://schemas.openxmlformats.org/officeDocument/2006/relationships/image" Target="../media/image29.jpeg"/><Relationship Id="rId2" Type="http://schemas.microsoft.com/office/2011/relationships/chartColorStyle" Target="colors1.xml"/><Relationship Id="rId1" Type="http://schemas.microsoft.com/office/2011/relationships/chartStyle" Target="style1.xml"/><Relationship Id="rId6" Type="http://schemas.openxmlformats.org/officeDocument/2006/relationships/hyperlink" Target="http://www.easternstate.org/halloween/visit/faqs" TargetMode="External"/><Relationship Id="rId5" Type="http://schemas.openxmlformats.org/officeDocument/2006/relationships/image" Target="../media/image28.jpg"/><Relationship Id="rId4" Type="http://schemas.openxmlformats.org/officeDocument/2006/relationships/hyperlink" Target="https://aldianews.com/articles/culture/terror-behind-walls-we-dont-just-pop-and-say-boo/41043" TargetMode="External"/><Relationship Id="rId9"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394875248113551E-2"/>
          <c:y val="2.578124841404722E-2"/>
          <c:w val="0.96449185710748653"/>
          <c:h val="0.94843750317190556"/>
        </c:manualLayout>
      </c:layout>
      <c:barChart>
        <c:barDir val="col"/>
        <c:grouping val="clustered"/>
        <c:varyColors val="0"/>
        <c:ser>
          <c:idx val="0"/>
          <c:order val="0"/>
          <c:tx>
            <c:strRef>
              <c:f>Sheet1!$B$1</c:f>
              <c:strCache>
                <c:ptCount val="1"/>
                <c:pt idx="0">
                  <c:v>Series 1</c:v>
                </c:pt>
              </c:strCache>
            </c:strRef>
          </c:tx>
          <c:spPr>
            <a:blipFill>
              <a:blip xmlns:r="http://schemas.openxmlformats.org/officeDocument/2006/relationships" r:embed="rId3">
                <a:alphaModFix amt="75000"/>
                <a:extLst>
                  <a:ext uri="{837473B0-CC2E-450A-ABE3-18F120FF3D39}">
                    <a1611:picAttrSrcUrl xmlns:a1611="http://schemas.microsoft.com/office/drawing/2016/11/main" r:id="rId4"/>
                  </a:ext>
                </a:extLst>
              </a:blip>
              <a:stretch>
                <a:fillRect l="-20000"/>
              </a:stretch>
            </a:blipFill>
            <a:ln>
              <a:noFill/>
            </a:ln>
            <a:effectLst/>
          </c:spPr>
          <c:invertIfNegative val="0"/>
          <c:dPt>
            <c:idx val="0"/>
            <c:invertIfNegative val="0"/>
            <c:bubble3D val="0"/>
            <c:spPr>
              <a:blipFill>
                <a:blip xmlns:r="http://schemas.openxmlformats.org/officeDocument/2006/relationships" r:embed="rId5">
                  <a:alphaModFix amt="75000"/>
                  <a:extLst>
                    <a:ext uri="{837473B0-CC2E-450A-ABE3-18F120FF3D39}">
                      <a1611:picAttrSrcUrl xmlns:a1611="http://schemas.microsoft.com/office/drawing/2016/11/main" r:id="rId6"/>
                    </a:ext>
                  </a:extLst>
                </a:blip>
                <a:stretch>
                  <a:fillRect l="-20000"/>
                </a:stretch>
              </a:blipFill>
              <a:ln>
                <a:noFill/>
              </a:ln>
              <a:effectLst/>
            </c:spPr>
            <c:extLst>
              <c:ext xmlns:c16="http://schemas.microsoft.com/office/drawing/2014/chart" uri="{C3380CC4-5D6E-409C-BE32-E72D297353CC}">
                <c16:uniqueId val="{00000003-344B-442B-9D95-0BF1F3AAF17A}"/>
              </c:ext>
            </c:extLst>
          </c:dPt>
          <c:dPt>
            <c:idx val="1"/>
            <c:invertIfNegative val="0"/>
            <c:bubble3D val="0"/>
            <c:spPr>
              <a:blipFill>
                <a:blip xmlns:r="http://schemas.openxmlformats.org/officeDocument/2006/relationships" r:embed="rId7">
                  <a:alphaModFix amt="75000"/>
                  <a:extLst>
                    <a:ext uri="{837473B0-CC2E-450A-ABE3-18F120FF3D39}">
                      <a1611:picAttrSrcUrl xmlns:a1611="http://schemas.microsoft.com/office/drawing/2016/11/main" r:id="rId8"/>
                    </a:ext>
                  </a:extLst>
                </a:blip>
                <a:stretch>
                  <a:fillRect l="-20000"/>
                </a:stretch>
              </a:blipFill>
              <a:ln>
                <a:noFill/>
              </a:ln>
              <a:effectLst/>
            </c:spPr>
            <c:extLst>
              <c:ext xmlns:c16="http://schemas.microsoft.com/office/drawing/2014/chart" uri="{C3380CC4-5D6E-409C-BE32-E72D297353CC}">
                <c16:uniqueId val="{00000001-344B-442B-9D95-0BF1F3AAF17A}"/>
              </c:ext>
            </c:extLst>
          </c:dPt>
          <c:cat>
            <c:strRef>
              <c:f>Sheet1!$A$2:$A$3</c:f>
              <c:strCache>
                <c:ptCount val="2"/>
                <c:pt idx="0">
                  <c:v>Category 1</c:v>
                </c:pt>
                <c:pt idx="1">
                  <c:v>Category 2</c:v>
                </c:pt>
              </c:strCache>
            </c:strRef>
          </c:cat>
          <c:val>
            <c:numRef>
              <c:f>Sheet1!$B$2:$B$3</c:f>
              <c:numCache>
                <c:formatCode>0.00%</c:formatCode>
                <c:ptCount val="2"/>
                <c:pt idx="0">
                  <c:v>0.48418156808803298</c:v>
                </c:pt>
                <c:pt idx="1">
                  <c:v>0.55311355311355304</c:v>
                </c:pt>
              </c:numCache>
            </c:numRef>
          </c:val>
          <c:extLst>
            <c:ext xmlns:c16="http://schemas.microsoft.com/office/drawing/2014/chart" uri="{C3380CC4-5D6E-409C-BE32-E72D297353CC}">
              <c16:uniqueId val="{00000000-344B-442B-9D95-0BF1F3AAF17A}"/>
            </c:ext>
          </c:extLst>
        </c:ser>
        <c:dLbls>
          <c:showLegendKey val="0"/>
          <c:showVal val="0"/>
          <c:showCatName val="0"/>
          <c:showSerName val="0"/>
          <c:showPercent val="0"/>
          <c:showBubbleSize val="0"/>
        </c:dLbls>
        <c:gapWidth val="219"/>
        <c:overlap val="-27"/>
        <c:axId val="219342815"/>
        <c:axId val="219348223"/>
      </c:barChart>
      <c:catAx>
        <c:axId val="219342815"/>
        <c:scaling>
          <c:orientation val="minMax"/>
        </c:scaling>
        <c:delete val="1"/>
        <c:axPos val="b"/>
        <c:numFmt formatCode="General" sourceLinked="1"/>
        <c:majorTickMark val="none"/>
        <c:minorTickMark val="none"/>
        <c:tickLblPos val="nextTo"/>
        <c:crossAx val="219348223"/>
        <c:crosses val="autoZero"/>
        <c:auto val="1"/>
        <c:lblAlgn val="ctr"/>
        <c:lblOffset val="100"/>
        <c:noMultiLvlLbl val="0"/>
      </c:catAx>
      <c:valAx>
        <c:axId val="219348223"/>
        <c:scaling>
          <c:orientation val="minMax"/>
          <c:max val="1"/>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crossAx val="219342815"/>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9">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AC4D6-7BC3-4658-A539-0AA5109AEB1B}" type="datetimeFigureOut">
              <a:rPr lang="en-US" smtClean="0"/>
              <a:t>3/9/2022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49B03B-616C-4714-B287-837E470A4B16}" type="slidenum">
              <a:rPr lang="en-US" smtClean="0"/>
              <a:t>‹#›</a:t>
            </a:fld>
            <a:endParaRPr lang="en-US"/>
          </a:p>
        </p:txBody>
      </p:sp>
    </p:spTree>
    <p:extLst>
      <p:ext uri="{BB962C8B-B14F-4D97-AF65-F5344CB8AC3E}">
        <p14:creationId xmlns:p14="http://schemas.microsoft.com/office/powerpoint/2010/main" val="2570644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600" dirty="0"/>
              <a:t>Studies suggest that affective intensity predicts the strategies that people choose when trying to regulate their emotions.</a:t>
            </a:r>
            <a:br>
              <a:rPr lang="en-US" sz="1600" dirty="0"/>
            </a:br>
            <a:endParaRPr lang="en-US" sz="1600" dirty="0"/>
          </a:p>
          <a:p>
            <a:pPr marL="171450" indent="-171450">
              <a:buFont typeface="Arial" panose="020B0604020202020204" pitchFamily="34" charset="0"/>
              <a:buChar char="•"/>
            </a:pPr>
            <a:r>
              <a:rPr lang="en-US" sz="1600" dirty="0"/>
              <a:t>More specifically, low intensity experiences tend to be regulated more often using reappraisal strategies and high intensity events tend to be regulated more often using disengagement strategies like distraction and suppression.</a:t>
            </a:r>
            <a:br>
              <a:rPr lang="en-US" sz="1600" dirty="0"/>
            </a:br>
            <a:endParaRPr lang="en-US" sz="1600" dirty="0"/>
          </a:p>
          <a:p>
            <a:pPr marL="171450" indent="-171450">
              <a:buFont typeface="Arial" panose="020B0604020202020204" pitchFamily="34" charset="0"/>
              <a:buChar char="•"/>
            </a:pPr>
            <a:r>
              <a:rPr lang="en-US" sz="1600" dirty="0"/>
              <a:t>But often times participants are trained and prompted to regulate in a lab and It’s unclear whether this relationship holds up in a strategy naïve population</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To test this, fifty- four participants were recruited for a study on memory and fear and asked to  traverse a haunted house in Philadelphia</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These participants completed a battery of assessments throughout the study,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but relevant to our analyses, after exposure they were asked to identify ten events from the haunted house that were emotionally salient to them.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These events which put in chronological order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For each event we asked them to identify the emotions they’d felt, the intensity of those emotions, the extent to which they tried to regulate those emotions, and to describe how they attempted to regulate them.</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Two trained hypothesis blind raters then reviewed these responses and categorized them by strategy, as either reappraisal, distraction, suppression, a combination, or none of the above. </a:t>
            </a:r>
            <a:br>
              <a:rPr lang="en-US" sz="1600" dirty="0"/>
            </a:br>
            <a:endParaRPr lang="en-US" sz="1600" dirty="0"/>
          </a:p>
          <a:p>
            <a:pPr marL="171450" indent="-171450">
              <a:buFont typeface="Arial" panose="020B0604020202020204" pitchFamily="34" charset="0"/>
              <a:buChar char="•"/>
            </a:pPr>
            <a:r>
              <a:rPr lang="en-US" sz="1600" dirty="0"/>
              <a:t>I found the strategy frequencies to be really interesting.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You can see on our left pie chart that distraction was by far the most popular,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being reported twice as often as reappraisal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and nearly 9 times as often as suppression.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After these strategies were categorized we reviewed our dataset</a:t>
            </a:r>
            <a:br>
              <a:rPr lang="en-US" sz="1600" dirty="0"/>
            </a:br>
            <a:endParaRPr lang="en-US" sz="1600" dirty="0"/>
          </a:p>
          <a:p>
            <a:pPr marL="171450" indent="-171450">
              <a:buFont typeface="Arial" panose="020B0604020202020204" pitchFamily="34" charset="0"/>
              <a:buChar char="•"/>
            </a:pPr>
            <a:r>
              <a:rPr lang="en-US" sz="1600" dirty="0"/>
              <a:t>And we excluded a number of observations which were outside of the scope of this study.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More Specifically, we cut observations where participants reported not attempting to regulate their emotions, not using one or more the identified strategies, or cases where they attempted to upregulate, rather than downregulate their emotions.</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So we’re looking at a narrow slice of affective experience here,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but something that approximates what we see in the lab studies without the explicit instructions that usually accompany them</a:t>
            </a:r>
            <a:br>
              <a:rPr lang="en-US" sz="1600" dirty="0"/>
            </a:br>
            <a:endParaRPr lang="en-US" sz="1600" dirty="0"/>
          </a:p>
          <a:p>
            <a:pPr marL="171450" indent="-171450">
              <a:buFont typeface="Arial" panose="020B0604020202020204" pitchFamily="34" charset="0"/>
              <a:buChar char="•"/>
            </a:pPr>
            <a:r>
              <a:rPr lang="en-US" sz="1600" dirty="0"/>
              <a:t>This left us with a dataset of 445 observations from 41 participants and 144 events.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24.3% of events were categorized as having used multiple strategies. We’d ran our Analyses including and excluding these events with no significant differences in outcome.</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All of these analyses include multi-strategy events with each strategy constituting a separate observation.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We have a quick breakdown of the reported multi-strategy pairings right here.</a:t>
            </a:r>
          </a:p>
          <a:p>
            <a:pPr marL="171450" indent="-171450">
              <a:buFont typeface="Arial" panose="020B0604020202020204" pitchFamily="34" charset="0"/>
              <a:buChar cha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outset we theorized that individuals would habituate to their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such, affective intensity would decrease over time and that this would consequentially result in a reduction of regulation extent as well.</a:t>
            </a:r>
            <a:br>
              <a:rPr lang="en-US" dirty="0"/>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predicted that affective intensity would positively predict regulation extent,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that low intensity affective experiences would be more likely to be regulated via reappraisal,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high intensity events would be more likely to be regulated via disengagement strategies like distraction or suppression. </a:t>
            </a:r>
            <a:br>
              <a:rPr lang="en-US" dirty="0"/>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mixed effects linear regression, we found that affective intensity did not reduce significantly over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this is counter to our hypothesis, it’s not really surprising.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are professionals in a world renowned haunted house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they weren’t good at keeping people on their toes, they likely wouldn’t stay open very long.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notice that the relationship is marginally significant.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so, I just want to point out the effect size is rather small.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to demonstrate, our mean intensity score was 5.6 on a 7 point scale, so if you gave that rating at event 1, this model predicts that at event 10, your rating would be a 5.4.</a:t>
            </a:r>
            <a:br>
              <a:rPr lang="en-US" dirty="0"/>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Likewise, we found no relationship between time and regulation extent.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We did find a notable effect of affective intensity upon regulation extent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that a one standard deviation increase in affective intensity (or 1.3 pts) predicted a nearly 0.2 standard deviation increase in regulation extent (or about .3 pts).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me this is a good a sanity check providing evidence  that we are measuring the phenomena that we think we are.</a:t>
            </a:r>
          </a:p>
          <a:p>
            <a:endParaRPr lang="en-US" dirty="0"/>
          </a:p>
          <a:p>
            <a:pPr marL="171450" indent="-171450">
              <a:buFont typeface="Arial" panose="020B0604020202020204" pitchFamily="34" charset="0"/>
              <a:buChar char="•"/>
            </a:pPr>
            <a:r>
              <a:rPr lang="en-US" dirty="0"/>
              <a:t>But, no relationship was observed in a mixed effects binary logistic regression between regulation intensity and strategy choice. </a:t>
            </a:r>
            <a:br>
              <a:rPr lang="en-US" dirty="0"/>
            </a:br>
            <a:endParaRPr lang="en-US" dirty="0"/>
          </a:p>
          <a:p>
            <a:pPr marL="171450" indent="-171450">
              <a:buFont typeface="Arial" panose="020B0604020202020204" pitchFamily="34" charset="0"/>
              <a:buChar char="•"/>
            </a:pPr>
            <a:r>
              <a:rPr lang="en-US" dirty="0"/>
              <a:t>So, even though we can somewhat reliably predict regulation even outside of the lab with untrained individuals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can’t exactly predict what form that regulation will take </a:t>
            </a:r>
            <a:br>
              <a:rPr lang="en-US" dirty="0"/>
            </a:br>
            <a:endParaRPr lang="en-US" dirty="0"/>
          </a:p>
          <a:p>
            <a:pPr marL="171450" indent="-171450">
              <a:buFont typeface="Arial" panose="020B0604020202020204" pitchFamily="34" charset="0"/>
              <a:buChar char="•"/>
            </a:pPr>
            <a:r>
              <a:rPr lang="en-US" dirty="0"/>
              <a:t>It’s of note that individual differences accounted for a high degree of the variance in all of these models, ranging from 28.6% of the variance in affective intensity, to 62% of the variance in strategy choice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It’s also of note that we did have a skewed distribution in affective intensity, with the mean being 5.6 and standard deviation being 1.3.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may be the case that there were not enough low intensity affective experiences to properly demonstrate the relationship.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However, I do think the preponderance of multi-strategy events and cases of reappraisal observed even in such a positively skewed sample suggests regulation choices is far messier than binary decisions.</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terms of future analyses I imagine we will try to identify this mix of individual differences, possibly through goals, preferences, and expectations, to better predict strategy choice at the behavioral level of affective processing.</a:t>
            </a:r>
            <a:br>
              <a:rPr lang="en-US" dirty="0"/>
            </a:br>
            <a:endParaRPr lang="en-US" dirty="0"/>
          </a:p>
          <a:p>
            <a:pPr marL="171450" indent="-171450">
              <a:buFont typeface="Arial" panose="020B0604020202020204" pitchFamily="34" charset="0"/>
              <a:buChar char="•"/>
            </a:pPr>
            <a:r>
              <a:rPr lang="en-US" dirty="0"/>
              <a:t>Together These results lend credence to the notion that  strategy choice outside of a lab setting is a very complicated computation which likely won’t be explained by situation alone</a:t>
            </a:r>
          </a:p>
        </p:txBody>
      </p:sp>
      <p:sp>
        <p:nvSpPr>
          <p:cNvPr id="4" name="Slide Number Placeholder 3"/>
          <p:cNvSpPr>
            <a:spLocks noGrp="1"/>
          </p:cNvSpPr>
          <p:nvPr>
            <p:ph type="sldNum" sz="quarter" idx="5"/>
          </p:nvPr>
        </p:nvSpPr>
        <p:spPr/>
        <p:txBody>
          <a:bodyPr/>
          <a:lstStyle/>
          <a:p>
            <a:fld id="{9D49B03B-616C-4714-B287-837E470A4B16}" type="slidenum">
              <a:rPr lang="en-US" smtClean="0"/>
              <a:t>1</a:t>
            </a:fld>
            <a:endParaRPr lang="en-US"/>
          </a:p>
        </p:txBody>
      </p:sp>
    </p:spTree>
    <p:extLst>
      <p:ext uri="{BB962C8B-B14F-4D97-AF65-F5344CB8AC3E}">
        <p14:creationId xmlns:p14="http://schemas.microsoft.com/office/powerpoint/2010/main" val="251026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9B03B-616C-4714-B287-837E470A4B16}" type="slidenum">
              <a:rPr lang="en-US" smtClean="0"/>
              <a:t>2</a:t>
            </a:fld>
            <a:endParaRPr lang="en-US"/>
          </a:p>
        </p:txBody>
      </p:sp>
    </p:spTree>
    <p:extLst>
      <p:ext uri="{BB962C8B-B14F-4D97-AF65-F5344CB8AC3E}">
        <p14:creationId xmlns:p14="http://schemas.microsoft.com/office/powerpoint/2010/main" val="569662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4884-684E-4180-9E90-EB54EAC0C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9EFCF5-F0AF-4C6A-BE50-B357BA7DA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BDF21A-C62D-44B0-9B9C-17DBCD6F8666}"/>
              </a:ext>
            </a:extLst>
          </p:cNvPr>
          <p:cNvSpPr>
            <a:spLocks noGrp="1"/>
          </p:cNvSpPr>
          <p:nvPr>
            <p:ph type="dt" sz="half" idx="10"/>
          </p:nvPr>
        </p:nvSpPr>
        <p:spPr/>
        <p:txBody>
          <a:bodyPr/>
          <a:lstStyle/>
          <a:p>
            <a:fld id="{000329F8-4740-42AB-86E7-BEE371BC486B}" type="datetimeFigureOut">
              <a:rPr lang="en-US" smtClean="0"/>
              <a:t>3/9/2022</a:t>
            </a:fld>
            <a:endParaRPr lang="en-US"/>
          </a:p>
        </p:txBody>
      </p:sp>
      <p:sp>
        <p:nvSpPr>
          <p:cNvPr id="5" name="Footer Placeholder 4">
            <a:extLst>
              <a:ext uri="{FF2B5EF4-FFF2-40B4-BE49-F238E27FC236}">
                <a16:creationId xmlns:a16="http://schemas.microsoft.com/office/drawing/2014/main" id="{C1076061-5D84-49E6-870F-2D2A9ACF3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45732-D7F1-431C-9D5E-6C655F7712A6}"/>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3068542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8C123-0026-4EEB-AD5F-FA56AE0E94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03218F-CE45-4C85-BC9B-9DFE7C15F8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07BE6-1406-4EE8-89B9-18A6A9EBBD18}"/>
              </a:ext>
            </a:extLst>
          </p:cNvPr>
          <p:cNvSpPr>
            <a:spLocks noGrp="1"/>
          </p:cNvSpPr>
          <p:nvPr>
            <p:ph type="dt" sz="half" idx="10"/>
          </p:nvPr>
        </p:nvSpPr>
        <p:spPr/>
        <p:txBody>
          <a:bodyPr/>
          <a:lstStyle/>
          <a:p>
            <a:fld id="{000329F8-4740-42AB-86E7-BEE371BC486B}" type="datetimeFigureOut">
              <a:rPr lang="en-US" smtClean="0"/>
              <a:t>3/9/2022</a:t>
            </a:fld>
            <a:endParaRPr lang="en-US"/>
          </a:p>
        </p:txBody>
      </p:sp>
      <p:sp>
        <p:nvSpPr>
          <p:cNvPr id="5" name="Footer Placeholder 4">
            <a:extLst>
              <a:ext uri="{FF2B5EF4-FFF2-40B4-BE49-F238E27FC236}">
                <a16:creationId xmlns:a16="http://schemas.microsoft.com/office/drawing/2014/main" id="{9761C055-81CA-42DD-8DE6-5A04CDC32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36B59-EB0F-4A95-BB36-2CE78FB3459E}"/>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579935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9B55F6-C853-4ECB-9485-27410B5263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3C24F1-500D-43EA-8941-A02C7AEC5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88593-248D-4607-A812-DFE04C54923A}"/>
              </a:ext>
            </a:extLst>
          </p:cNvPr>
          <p:cNvSpPr>
            <a:spLocks noGrp="1"/>
          </p:cNvSpPr>
          <p:nvPr>
            <p:ph type="dt" sz="half" idx="10"/>
          </p:nvPr>
        </p:nvSpPr>
        <p:spPr/>
        <p:txBody>
          <a:bodyPr/>
          <a:lstStyle/>
          <a:p>
            <a:fld id="{000329F8-4740-42AB-86E7-BEE371BC486B}" type="datetimeFigureOut">
              <a:rPr lang="en-US" smtClean="0"/>
              <a:t>3/9/2022</a:t>
            </a:fld>
            <a:endParaRPr lang="en-US"/>
          </a:p>
        </p:txBody>
      </p:sp>
      <p:sp>
        <p:nvSpPr>
          <p:cNvPr id="5" name="Footer Placeholder 4">
            <a:extLst>
              <a:ext uri="{FF2B5EF4-FFF2-40B4-BE49-F238E27FC236}">
                <a16:creationId xmlns:a16="http://schemas.microsoft.com/office/drawing/2014/main" id="{ED4CF019-3E9C-4A7D-9F43-B16C0ABA6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AD862-FB17-4E91-A167-58112FE07143}"/>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3567924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0D8CE-F51B-4EA0-9F56-59DF53BBDB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29BB02-5D8F-4870-9D26-A1CCDD9F39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9EE4DE-1048-4DC7-8EC8-110555AC17D9}"/>
              </a:ext>
            </a:extLst>
          </p:cNvPr>
          <p:cNvSpPr>
            <a:spLocks noGrp="1"/>
          </p:cNvSpPr>
          <p:nvPr>
            <p:ph type="dt" sz="half" idx="10"/>
          </p:nvPr>
        </p:nvSpPr>
        <p:spPr/>
        <p:txBody>
          <a:bodyPr/>
          <a:lstStyle/>
          <a:p>
            <a:fld id="{000329F8-4740-42AB-86E7-BEE371BC486B}" type="datetimeFigureOut">
              <a:rPr lang="en-US" smtClean="0"/>
              <a:t>3/9/2022</a:t>
            </a:fld>
            <a:endParaRPr lang="en-US"/>
          </a:p>
        </p:txBody>
      </p:sp>
      <p:sp>
        <p:nvSpPr>
          <p:cNvPr id="5" name="Footer Placeholder 4">
            <a:extLst>
              <a:ext uri="{FF2B5EF4-FFF2-40B4-BE49-F238E27FC236}">
                <a16:creationId xmlns:a16="http://schemas.microsoft.com/office/drawing/2014/main" id="{9E8FA5E3-15C6-4E27-8319-4FC5C903E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A5A274-C51F-47A9-8DB1-DA5137B32C95}"/>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847607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44F4-D24A-49CC-8709-7A8291880D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777008-4D6D-40F9-AB3F-46B13D74FB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A75C83-A491-424C-BC17-BF41FCD5C64C}"/>
              </a:ext>
            </a:extLst>
          </p:cNvPr>
          <p:cNvSpPr>
            <a:spLocks noGrp="1"/>
          </p:cNvSpPr>
          <p:nvPr>
            <p:ph type="dt" sz="half" idx="10"/>
          </p:nvPr>
        </p:nvSpPr>
        <p:spPr/>
        <p:txBody>
          <a:bodyPr/>
          <a:lstStyle/>
          <a:p>
            <a:fld id="{000329F8-4740-42AB-86E7-BEE371BC486B}" type="datetimeFigureOut">
              <a:rPr lang="en-US" smtClean="0"/>
              <a:t>3/9/2022</a:t>
            </a:fld>
            <a:endParaRPr lang="en-US"/>
          </a:p>
        </p:txBody>
      </p:sp>
      <p:sp>
        <p:nvSpPr>
          <p:cNvPr id="5" name="Footer Placeholder 4">
            <a:extLst>
              <a:ext uri="{FF2B5EF4-FFF2-40B4-BE49-F238E27FC236}">
                <a16:creationId xmlns:a16="http://schemas.microsoft.com/office/drawing/2014/main" id="{37022C6F-ACD1-42BC-974F-3308F93C5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7DC3B-51E4-4B42-BB9A-FCA89389C704}"/>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2115127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33EE-B669-413D-ABE1-80E195DDB8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C15D11-7120-41FA-B45F-753E342F19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383937-2D60-4A0E-9659-BD417CE3AF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1AC811-0E5B-489E-8243-9CFFBA5A4C01}"/>
              </a:ext>
            </a:extLst>
          </p:cNvPr>
          <p:cNvSpPr>
            <a:spLocks noGrp="1"/>
          </p:cNvSpPr>
          <p:nvPr>
            <p:ph type="dt" sz="half" idx="10"/>
          </p:nvPr>
        </p:nvSpPr>
        <p:spPr/>
        <p:txBody>
          <a:bodyPr/>
          <a:lstStyle/>
          <a:p>
            <a:fld id="{000329F8-4740-42AB-86E7-BEE371BC486B}" type="datetimeFigureOut">
              <a:rPr lang="en-US" smtClean="0"/>
              <a:t>3/9/2022</a:t>
            </a:fld>
            <a:endParaRPr lang="en-US"/>
          </a:p>
        </p:txBody>
      </p:sp>
      <p:sp>
        <p:nvSpPr>
          <p:cNvPr id="6" name="Footer Placeholder 5">
            <a:extLst>
              <a:ext uri="{FF2B5EF4-FFF2-40B4-BE49-F238E27FC236}">
                <a16:creationId xmlns:a16="http://schemas.microsoft.com/office/drawing/2014/main" id="{049E8629-1938-44E6-B877-4CE08D3DCE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BF310E-E613-4564-8055-8ED52AB09D52}"/>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548229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512A-9E00-4C32-AE74-0C6B2FB0A7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BFC114-E7DA-4DC2-9CA2-70ADC2572F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552AD-3E43-4375-B0E5-BB81867185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C816F0-3045-42C7-BDD8-E8C306662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5D1749-0DE3-492F-BE9C-115F631481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EB13C2-29B7-4540-A6EB-BBF8031F9D02}"/>
              </a:ext>
            </a:extLst>
          </p:cNvPr>
          <p:cNvSpPr>
            <a:spLocks noGrp="1"/>
          </p:cNvSpPr>
          <p:nvPr>
            <p:ph type="dt" sz="half" idx="10"/>
          </p:nvPr>
        </p:nvSpPr>
        <p:spPr/>
        <p:txBody>
          <a:bodyPr/>
          <a:lstStyle/>
          <a:p>
            <a:fld id="{000329F8-4740-42AB-86E7-BEE371BC486B}" type="datetimeFigureOut">
              <a:rPr lang="en-US" smtClean="0"/>
              <a:t>3/9/2022</a:t>
            </a:fld>
            <a:endParaRPr lang="en-US"/>
          </a:p>
        </p:txBody>
      </p:sp>
      <p:sp>
        <p:nvSpPr>
          <p:cNvPr id="8" name="Footer Placeholder 7">
            <a:extLst>
              <a:ext uri="{FF2B5EF4-FFF2-40B4-BE49-F238E27FC236}">
                <a16:creationId xmlns:a16="http://schemas.microsoft.com/office/drawing/2014/main" id="{3311600D-7702-4C96-AB62-F920757F8B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3722A5-5B41-4E7B-B59C-F36289E48533}"/>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1395155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C84C-D154-436E-BC96-FC528E4EF8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4E49A8-6C5E-4160-A9C7-A3CFBC397603}"/>
              </a:ext>
            </a:extLst>
          </p:cNvPr>
          <p:cNvSpPr>
            <a:spLocks noGrp="1"/>
          </p:cNvSpPr>
          <p:nvPr>
            <p:ph type="dt" sz="half" idx="10"/>
          </p:nvPr>
        </p:nvSpPr>
        <p:spPr/>
        <p:txBody>
          <a:bodyPr/>
          <a:lstStyle/>
          <a:p>
            <a:fld id="{000329F8-4740-42AB-86E7-BEE371BC486B}" type="datetimeFigureOut">
              <a:rPr lang="en-US" smtClean="0"/>
              <a:t>3/9/2022</a:t>
            </a:fld>
            <a:endParaRPr lang="en-US"/>
          </a:p>
        </p:txBody>
      </p:sp>
      <p:sp>
        <p:nvSpPr>
          <p:cNvPr id="4" name="Footer Placeholder 3">
            <a:extLst>
              <a:ext uri="{FF2B5EF4-FFF2-40B4-BE49-F238E27FC236}">
                <a16:creationId xmlns:a16="http://schemas.microsoft.com/office/drawing/2014/main" id="{0F3C1C60-13C5-4F7C-805D-02BAA3CC08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D4DCC3-F597-45EF-8236-ED6E496F5EB8}"/>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2123099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E37582-3482-4655-93B1-65F397629964}"/>
              </a:ext>
            </a:extLst>
          </p:cNvPr>
          <p:cNvSpPr>
            <a:spLocks noGrp="1"/>
          </p:cNvSpPr>
          <p:nvPr>
            <p:ph type="dt" sz="half" idx="10"/>
          </p:nvPr>
        </p:nvSpPr>
        <p:spPr/>
        <p:txBody>
          <a:bodyPr/>
          <a:lstStyle/>
          <a:p>
            <a:fld id="{000329F8-4740-42AB-86E7-BEE371BC486B}" type="datetimeFigureOut">
              <a:rPr lang="en-US" smtClean="0"/>
              <a:t>3/9/2022</a:t>
            </a:fld>
            <a:endParaRPr lang="en-US"/>
          </a:p>
        </p:txBody>
      </p:sp>
      <p:sp>
        <p:nvSpPr>
          <p:cNvPr id="3" name="Footer Placeholder 2">
            <a:extLst>
              <a:ext uri="{FF2B5EF4-FFF2-40B4-BE49-F238E27FC236}">
                <a16:creationId xmlns:a16="http://schemas.microsoft.com/office/drawing/2014/main" id="{F3E43DBB-D92A-47F0-8CD0-7F6BC15460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86A0CC-27C7-4573-9FF8-EE36F1260870}"/>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1263093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296F-4AD4-4D55-9396-04F93CEA4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0D751C-5577-4DAE-89BA-094309AD1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D2E22A-83C5-4418-A2EA-FA6892C28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EAF3E8-7A2C-487B-84A3-39D81A257B54}"/>
              </a:ext>
            </a:extLst>
          </p:cNvPr>
          <p:cNvSpPr>
            <a:spLocks noGrp="1"/>
          </p:cNvSpPr>
          <p:nvPr>
            <p:ph type="dt" sz="half" idx="10"/>
          </p:nvPr>
        </p:nvSpPr>
        <p:spPr/>
        <p:txBody>
          <a:bodyPr/>
          <a:lstStyle/>
          <a:p>
            <a:fld id="{000329F8-4740-42AB-86E7-BEE371BC486B}" type="datetimeFigureOut">
              <a:rPr lang="en-US" smtClean="0"/>
              <a:t>3/9/2022</a:t>
            </a:fld>
            <a:endParaRPr lang="en-US"/>
          </a:p>
        </p:txBody>
      </p:sp>
      <p:sp>
        <p:nvSpPr>
          <p:cNvPr id="6" name="Footer Placeholder 5">
            <a:extLst>
              <a:ext uri="{FF2B5EF4-FFF2-40B4-BE49-F238E27FC236}">
                <a16:creationId xmlns:a16="http://schemas.microsoft.com/office/drawing/2014/main" id="{7EB7E3F8-5FFC-41FE-B6DF-765D53616C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719FC-E6A3-4341-A3A1-6395DED6DD20}"/>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723671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D690-E8C9-4AAF-AEFE-CC54ED2E3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20A44C-DF7B-4889-B253-76EDA4AFD0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EBF957-10C0-40EC-A40D-3DFB296DE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EF1E88-EED4-46AD-BF7F-748EA82390B9}"/>
              </a:ext>
            </a:extLst>
          </p:cNvPr>
          <p:cNvSpPr>
            <a:spLocks noGrp="1"/>
          </p:cNvSpPr>
          <p:nvPr>
            <p:ph type="dt" sz="half" idx="10"/>
          </p:nvPr>
        </p:nvSpPr>
        <p:spPr/>
        <p:txBody>
          <a:bodyPr/>
          <a:lstStyle/>
          <a:p>
            <a:fld id="{000329F8-4740-42AB-86E7-BEE371BC486B}" type="datetimeFigureOut">
              <a:rPr lang="en-US" smtClean="0"/>
              <a:t>3/9/2022</a:t>
            </a:fld>
            <a:endParaRPr lang="en-US"/>
          </a:p>
        </p:txBody>
      </p:sp>
      <p:sp>
        <p:nvSpPr>
          <p:cNvPr id="6" name="Footer Placeholder 5">
            <a:extLst>
              <a:ext uri="{FF2B5EF4-FFF2-40B4-BE49-F238E27FC236}">
                <a16:creationId xmlns:a16="http://schemas.microsoft.com/office/drawing/2014/main" id="{5ACD1F09-3B29-4403-B681-71F07D8D5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B2FC9-D462-430A-B313-ACE13A81341C}"/>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2666186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992FB-7691-4828-9E40-6F8B2369D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2519F7-2ACE-46DE-93A3-912C580D50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04B2E0-51C9-4C32-9F4B-E8DF6B2D0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329F8-4740-42AB-86E7-BEE371BC486B}" type="datetimeFigureOut">
              <a:rPr lang="en-US" smtClean="0"/>
              <a:t>3/9/2022</a:t>
            </a:fld>
            <a:endParaRPr lang="en-US"/>
          </a:p>
        </p:txBody>
      </p:sp>
      <p:sp>
        <p:nvSpPr>
          <p:cNvPr id="5" name="Footer Placeholder 4">
            <a:extLst>
              <a:ext uri="{FF2B5EF4-FFF2-40B4-BE49-F238E27FC236}">
                <a16:creationId xmlns:a16="http://schemas.microsoft.com/office/drawing/2014/main" id="{4A523E7E-98F6-42D9-806A-BCD9CE1346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895E80-80F5-49DB-AACF-18BC5F5876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BAE93-1E1D-4054-9B8D-938A450828D5}" type="slidenum">
              <a:rPr lang="en-US" smtClean="0"/>
              <a:t>‹#›</a:t>
            </a:fld>
            <a:endParaRPr lang="en-US"/>
          </a:p>
        </p:txBody>
      </p:sp>
    </p:spTree>
    <p:extLst>
      <p:ext uri="{BB962C8B-B14F-4D97-AF65-F5344CB8AC3E}">
        <p14:creationId xmlns:p14="http://schemas.microsoft.com/office/powerpoint/2010/main" val="3732057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hyperlink" Target="https://www.phillyvoice.com/terror-behind-the-walls-2018-eastern-state-penitentiary-halloween/" TargetMode="External"/><Relationship Id="rId18" Type="http://schemas.openxmlformats.org/officeDocument/2006/relationships/image" Target="../media/image10.png"/><Relationship Id="rId26" Type="http://schemas.openxmlformats.org/officeDocument/2006/relationships/hyperlink" Target="http://aldianews.com/articles/local/philadelphia/sneak-peek-terror-behind-walls-2014/35690" TargetMode="External"/><Relationship Id="rId39" Type="http://schemas.openxmlformats.org/officeDocument/2006/relationships/image" Target="../media/image26.png"/><Relationship Id="rId3" Type="http://schemas.openxmlformats.org/officeDocument/2006/relationships/image" Target="../media/image1.png"/><Relationship Id="rId21" Type="http://schemas.openxmlformats.org/officeDocument/2006/relationships/image" Target="../media/image13.png"/><Relationship Id="rId34" Type="http://schemas.openxmlformats.org/officeDocument/2006/relationships/image" Target="../media/image22.png"/><Relationship Id="rId7" Type="http://schemas.openxmlformats.org/officeDocument/2006/relationships/image" Target="../media/image3.png"/><Relationship Id="rId12" Type="http://schemas.openxmlformats.org/officeDocument/2006/relationships/image" Target="../media/image6.jpg"/><Relationship Id="rId17" Type="http://schemas.openxmlformats.org/officeDocument/2006/relationships/image" Target="../media/image9.emf"/><Relationship Id="rId25" Type="http://schemas.microsoft.com/office/2007/relationships/hdphoto" Target="../media/hdphoto3.wdp"/><Relationship Id="rId33" Type="http://schemas.openxmlformats.org/officeDocument/2006/relationships/image" Target="../media/image21.svg"/><Relationship Id="rId38"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8.emf"/><Relationship Id="rId20" Type="http://schemas.openxmlformats.org/officeDocument/2006/relationships/image" Target="../media/image12.svg"/><Relationship Id="rId29" Type="http://schemas.openxmlformats.org/officeDocument/2006/relationships/hyperlink" Target="https://www.istockphoto.com/photos/scared-man" TargetMode="Externa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hyperlink" Target="http://aldianews.com/articles/culture/terror-behind-walls-we-dont-just-pop-and-say-boo/41043" TargetMode="External"/><Relationship Id="rId24" Type="http://schemas.openxmlformats.org/officeDocument/2006/relationships/image" Target="../media/image16.png"/><Relationship Id="rId32" Type="http://schemas.openxmlformats.org/officeDocument/2006/relationships/image" Target="../media/image20.png"/><Relationship Id="rId37" Type="http://schemas.openxmlformats.org/officeDocument/2006/relationships/image" Target="../media/image24.png"/><Relationship Id="rId5" Type="http://schemas.openxmlformats.org/officeDocument/2006/relationships/image" Target="../media/image2.png"/><Relationship Id="rId15" Type="http://schemas.openxmlformats.org/officeDocument/2006/relationships/hyperlink" Target="http://www.uwishunu.com/2014/09/eastern-state-penitentiarys-terror-behind-the-walls-kicks-off-its-2014-season-next-friday-september-19-and-runs-through-saturday-november-8/" TargetMode="External"/><Relationship Id="rId23" Type="http://schemas.openxmlformats.org/officeDocument/2006/relationships/image" Target="../media/image15.png"/><Relationship Id="rId28" Type="http://schemas.microsoft.com/office/2007/relationships/hdphoto" Target="../media/hdphoto4.wdp"/><Relationship Id="rId36" Type="http://schemas.microsoft.com/office/2007/relationships/hdphoto" Target="../media/hdphoto5.wdp"/><Relationship Id="rId10" Type="http://schemas.openxmlformats.org/officeDocument/2006/relationships/image" Target="../media/image5.jpg"/><Relationship Id="rId19" Type="http://schemas.openxmlformats.org/officeDocument/2006/relationships/image" Target="../media/image11.png"/><Relationship Id="rId31" Type="http://schemas.openxmlformats.org/officeDocument/2006/relationships/image" Target="../media/image19.svg"/><Relationship Id="rId4" Type="http://schemas.microsoft.com/office/2007/relationships/hdphoto" Target="../media/hdphoto1.wdp"/><Relationship Id="rId9" Type="http://schemas.openxmlformats.org/officeDocument/2006/relationships/hyperlink" Target="https://www.uwishunu.com/2019/09/terror-behind-walls-back-eastern-state-penitentiary-six-haunted-attractions-one/" TargetMode="External"/><Relationship Id="rId14" Type="http://schemas.openxmlformats.org/officeDocument/2006/relationships/image" Target="../media/image7.jpg"/><Relationship Id="rId22" Type="http://schemas.openxmlformats.org/officeDocument/2006/relationships/image" Target="../media/image14.svg"/><Relationship Id="rId27" Type="http://schemas.openxmlformats.org/officeDocument/2006/relationships/image" Target="../media/image17.png"/><Relationship Id="rId30" Type="http://schemas.openxmlformats.org/officeDocument/2006/relationships/image" Target="../media/image18.png"/><Relationship Id="rId35"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 name="Rectangle 316">
            <a:extLst>
              <a:ext uri="{FF2B5EF4-FFF2-40B4-BE49-F238E27FC236}">
                <a16:creationId xmlns:a16="http://schemas.microsoft.com/office/drawing/2014/main" id="{C751F5EC-9F6D-4C6A-9B74-4F283FB272BE}"/>
              </a:ext>
            </a:extLst>
          </p:cNvPr>
          <p:cNvSpPr/>
          <p:nvPr/>
        </p:nvSpPr>
        <p:spPr>
          <a:xfrm>
            <a:off x="4069364" y="6279042"/>
            <a:ext cx="3868302" cy="437465"/>
          </a:xfrm>
          <a:prstGeom prst="rect">
            <a:avLst/>
          </a:prstGeom>
          <a:solidFill>
            <a:srgbClr val="FFF2CC">
              <a:alpha val="50196"/>
            </a:srgbClr>
          </a:solidFill>
          <a:ln>
            <a:solidFill>
              <a:srgbClr val="FFF2CC">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600" b="1" dirty="0">
                <a:solidFill>
                  <a:schemeClr val="tx1"/>
                </a:solidFill>
                <a:latin typeface="Arial Nova Light" panose="020B0304020202020204" pitchFamily="34" charset="0"/>
              </a:rPr>
              <a:t>Interpreting Plots</a:t>
            </a:r>
            <a:r>
              <a:rPr lang="en-US" sz="600" dirty="0">
                <a:solidFill>
                  <a:schemeClr val="tx1"/>
                </a:solidFill>
                <a:latin typeface="Arial Nova Light" panose="020B0304020202020204" pitchFamily="34" charset="0"/>
              </a:rPr>
              <a:t>: Plots represent probability of selecting either strategy at a given affective intensity • Ribbons enveloping regression lines in A,B represent ±1 </a:t>
            </a:r>
            <a:r>
              <a:rPr lang="en-US" sz="600" dirty="0" err="1">
                <a:solidFill>
                  <a:schemeClr val="tx1"/>
                </a:solidFill>
                <a:latin typeface="Arial Nova Light" panose="020B0304020202020204" pitchFamily="34" charset="0"/>
              </a:rPr>
              <a:t>sd</a:t>
            </a:r>
            <a:r>
              <a:rPr lang="en-US" sz="600" dirty="0">
                <a:solidFill>
                  <a:schemeClr val="tx1"/>
                </a:solidFill>
                <a:latin typeface="Arial Nova Light" panose="020B0304020202020204" pitchFamily="34" charset="0"/>
              </a:rPr>
              <a:t> • A value of 0 or 1 on Y-axis represents either reappraisal or disengagement strategies, respectively, as the only predicted choice at that intensity level. </a:t>
            </a:r>
            <a:endParaRPr lang="en-US" dirty="0"/>
          </a:p>
        </p:txBody>
      </p:sp>
      <p:sp>
        <p:nvSpPr>
          <p:cNvPr id="9" name="TextBox 8">
            <a:extLst>
              <a:ext uri="{FF2B5EF4-FFF2-40B4-BE49-F238E27FC236}">
                <a16:creationId xmlns:a16="http://schemas.microsoft.com/office/drawing/2014/main" id="{E0A2804C-A192-49DC-B941-7A831629DBE8}"/>
              </a:ext>
            </a:extLst>
          </p:cNvPr>
          <p:cNvSpPr txBox="1"/>
          <p:nvPr/>
        </p:nvSpPr>
        <p:spPr>
          <a:xfrm>
            <a:off x="248484" y="69832"/>
            <a:ext cx="11678502" cy="830997"/>
          </a:xfrm>
          <a:prstGeom prst="rect">
            <a:avLst/>
          </a:prstGeom>
          <a:solidFill>
            <a:schemeClr val="bg1"/>
          </a:solidFill>
          <a:ln w="38100">
            <a:noFill/>
          </a:ln>
        </p:spPr>
        <p:txBody>
          <a:bodyPr wrap="square" rtlCol="0">
            <a:spAutoFit/>
          </a:bodyPr>
          <a:lstStyle/>
          <a:p>
            <a:pPr algn="ctr"/>
            <a:r>
              <a:rPr lang="en-US" sz="2400" dirty="0">
                <a:solidFill>
                  <a:prstClr val="black"/>
                </a:solidFill>
                <a:latin typeface="Arial Nova Light" panose="020B0604020202020204" pitchFamily="34" charset="0"/>
                <a:cs typeface="Arial" panose="020B0604020202020204" pitchFamily="34" charset="0"/>
              </a:rPr>
              <a:t>Emotional Intensity Influences Prediction </a:t>
            </a:r>
          </a:p>
          <a:p>
            <a:pPr algn="ctr"/>
            <a:r>
              <a:rPr lang="en-US" sz="2400" dirty="0">
                <a:solidFill>
                  <a:prstClr val="black"/>
                </a:solidFill>
                <a:latin typeface="Arial Nova Light" panose="020B0604020202020204" pitchFamily="34" charset="0"/>
                <a:cs typeface="Arial" panose="020B0604020202020204" pitchFamily="34" charset="0"/>
              </a:rPr>
              <a:t>But Not Action in Emotion Regulation</a:t>
            </a:r>
            <a:endParaRPr lang="en-US" sz="900" dirty="0">
              <a:solidFill>
                <a:prstClr val="black"/>
              </a:solidFill>
              <a:latin typeface="Arial Nova Light" panose="020B0604020202020204" pitchFamily="34" charset="0"/>
              <a:cs typeface="Arial" panose="020B0604020202020204" pitchFamily="34" charset="0"/>
            </a:endParaRPr>
          </a:p>
        </p:txBody>
      </p:sp>
      <p:pic>
        <p:nvPicPr>
          <p:cNvPr id="12" name="Picture 11" descr="Logo, company name&#10;&#10;Description automatically generated">
            <a:extLst>
              <a:ext uri="{FF2B5EF4-FFF2-40B4-BE49-F238E27FC236}">
                <a16:creationId xmlns:a16="http://schemas.microsoft.com/office/drawing/2014/main" id="{B025E857-C09F-43C1-A7C9-8F28E789CD6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143" r="98286">
                        <a14:foregroundMark x1="5429" y1="52083" x2="5429" y2="52083"/>
                        <a14:foregroundMark x1="1143" y1="50833" x2="1143" y2="50833"/>
                        <a14:foregroundMark x1="28571" y1="42083" x2="28571" y2="42083"/>
                        <a14:foregroundMark x1="39143" y1="45000" x2="39143" y2="45000"/>
                        <a14:foregroundMark x1="54429" y1="40833" x2="54429" y2="40833"/>
                        <a14:foregroundMark x1="68714" y1="40417" x2="68714" y2="40417"/>
                        <a14:foregroundMark x1="80429" y1="44583" x2="80429" y2="44583"/>
                        <a14:foregroundMark x1="92000" y1="45833" x2="92000" y2="45833"/>
                        <a14:foregroundMark x1="98286" y1="56250" x2="98286" y2="56250"/>
                        <a14:foregroundMark x1="96571" y1="76250" x2="96571" y2="76250"/>
                        <a14:foregroundMark x1="88857" y1="68750" x2="88857" y2="68750"/>
                        <a14:foregroundMark x1="82000" y1="71250" x2="82000" y2="71250"/>
                        <a14:foregroundMark x1="74857" y1="74167" x2="74857" y2="74167"/>
                        <a14:foregroundMark x1="65857" y1="72083" x2="65857" y2="72083"/>
                        <a14:foregroundMark x1="49429" y1="72500" x2="49429" y2="72500"/>
                        <a14:foregroundMark x1="38429" y1="74167" x2="38429" y2="74167"/>
                        <a14:foregroundMark x1="29714" y1="72500" x2="29714" y2="72500"/>
                        <a14:foregroundMark x1="57571" y1="70833" x2="57571" y2="70833"/>
                        <a14:foregroundMark x1="43857" y1="79167" x2="43857" y2="79167"/>
                        <a14:backgroundMark x1="2286" y1="33333" x2="2286" y2="33333"/>
                        <a14:backgroundMark x1="5429" y1="35833" x2="5429" y2="35833"/>
                        <a14:backgroundMark x1="11286" y1="40417" x2="11286" y2="40417"/>
                        <a14:backgroundMark x1="12286" y1="74583" x2="12286" y2="74583"/>
                        <a14:backgroundMark x1="67286" y1="72083" x2="67286" y2="72083"/>
                        <a14:backgroundMark x1="57000" y1="72500" x2="57000" y2="72500"/>
                        <a14:backgroundMark x1="43429" y1="72500" x2="43429" y2="72500"/>
                      </a14:backgroundRemoval>
                    </a14:imgEffect>
                  </a14:imgLayer>
                </a14:imgProps>
              </a:ext>
              <a:ext uri="{28A0092B-C50C-407E-A947-70E740481C1C}">
                <a14:useLocalDpi xmlns:a14="http://schemas.microsoft.com/office/drawing/2010/main" val="0"/>
              </a:ext>
            </a:extLst>
          </a:blip>
          <a:srcRect t="12753" r="80728" b="15492"/>
          <a:stretch/>
        </p:blipFill>
        <p:spPr>
          <a:xfrm>
            <a:off x="124251" y="176781"/>
            <a:ext cx="506524" cy="600735"/>
          </a:xfrm>
          <a:prstGeom prst="rect">
            <a:avLst/>
          </a:prstGeom>
        </p:spPr>
      </p:pic>
      <p:sp>
        <p:nvSpPr>
          <p:cNvPr id="15" name="TextBox 14">
            <a:extLst>
              <a:ext uri="{FF2B5EF4-FFF2-40B4-BE49-F238E27FC236}">
                <a16:creationId xmlns:a16="http://schemas.microsoft.com/office/drawing/2014/main" id="{9FF54AEC-723F-44A5-95B7-0422755747FA}"/>
              </a:ext>
            </a:extLst>
          </p:cNvPr>
          <p:cNvSpPr txBox="1"/>
          <p:nvPr/>
        </p:nvSpPr>
        <p:spPr>
          <a:xfrm>
            <a:off x="9735435" y="106375"/>
            <a:ext cx="2322111" cy="646331"/>
          </a:xfrm>
          <a:prstGeom prst="rect">
            <a:avLst/>
          </a:prstGeom>
          <a:noFill/>
        </p:spPr>
        <p:txBody>
          <a:bodyPr wrap="none" rtlCol="0">
            <a:spAutoFit/>
          </a:bodyPr>
          <a:lstStyle/>
          <a:p>
            <a:pPr algn="ctr"/>
            <a:r>
              <a:rPr lang="en-US" sz="1200" b="1" dirty="0">
                <a:solidFill>
                  <a:prstClr val="black"/>
                </a:solidFill>
                <a:latin typeface="Arial Nova Light" panose="020B0604020202020204" pitchFamily="34" charset="0"/>
                <a:cs typeface="Arial" panose="020B0604020202020204" pitchFamily="34" charset="0"/>
              </a:rPr>
              <a:t>William Mitchell*</a:t>
            </a:r>
            <a:r>
              <a:rPr lang="en-US" sz="1200" dirty="0">
                <a:solidFill>
                  <a:prstClr val="black"/>
                </a:solidFill>
                <a:latin typeface="Arial Nova Light" panose="020B0604020202020204" pitchFamily="34" charset="0"/>
                <a:cs typeface="Arial" panose="020B0604020202020204" pitchFamily="34" charset="0"/>
              </a:rPr>
              <a:t>, David Gregory,</a:t>
            </a:r>
          </a:p>
          <a:p>
            <a:pPr algn="ctr"/>
            <a:r>
              <a:rPr lang="en-US" sz="1200" dirty="0">
                <a:solidFill>
                  <a:prstClr val="black"/>
                </a:solidFill>
                <a:latin typeface="Arial Nova Light" panose="020B0604020202020204" pitchFamily="34" charset="0"/>
                <a:cs typeface="Arial" panose="020B0604020202020204" pitchFamily="34" charset="0"/>
              </a:rPr>
              <a:t>Joanne Stasiak, Sam Reisman,  </a:t>
            </a:r>
            <a:br>
              <a:rPr lang="en-US" sz="1200" dirty="0">
                <a:solidFill>
                  <a:prstClr val="black"/>
                </a:solidFill>
                <a:latin typeface="Arial Nova Light" panose="020B0604020202020204" pitchFamily="34" charset="0"/>
                <a:cs typeface="Arial" panose="020B0604020202020204" pitchFamily="34" charset="0"/>
              </a:rPr>
            </a:br>
            <a:r>
              <a:rPr lang="en-US" sz="1200" dirty="0">
                <a:solidFill>
                  <a:prstClr val="black"/>
                </a:solidFill>
                <a:latin typeface="Arial Nova Light" panose="020B0604020202020204" pitchFamily="34" charset="0"/>
                <a:cs typeface="Arial" panose="020B0604020202020204" pitchFamily="34" charset="0"/>
              </a:rPr>
              <a:t>Vishnu Murty, Chelsea Helion</a:t>
            </a:r>
            <a:endParaRPr lang="en-US" sz="1200" dirty="0"/>
          </a:p>
        </p:txBody>
      </p:sp>
      <p:grpSp>
        <p:nvGrpSpPr>
          <p:cNvPr id="41" name="Group 40">
            <a:extLst>
              <a:ext uri="{FF2B5EF4-FFF2-40B4-BE49-F238E27FC236}">
                <a16:creationId xmlns:a16="http://schemas.microsoft.com/office/drawing/2014/main" id="{661B7007-7E7D-453E-AEB3-83A2D8E32673}"/>
              </a:ext>
            </a:extLst>
          </p:cNvPr>
          <p:cNvGrpSpPr/>
          <p:nvPr/>
        </p:nvGrpSpPr>
        <p:grpSpPr>
          <a:xfrm>
            <a:off x="4086206" y="891956"/>
            <a:ext cx="3873957" cy="1320535"/>
            <a:chOff x="4322818" y="4768529"/>
            <a:chExt cx="2610050" cy="1320535"/>
          </a:xfrm>
        </p:grpSpPr>
        <p:sp>
          <p:nvSpPr>
            <p:cNvPr id="23" name="TextBox 22">
              <a:extLst>
                <a:ext uri="{FF2B5EF4-FFF2-40B4-BE49-F238E27FC236}">
                  <a16:creationId xmlns:a16="http://schemas.microsoft.com/office/drawing/2014/main" id="{8020955E-F6E8-4761-8186-055A5105FA8C}"/>
                </a:ext>
              </a:extLst>
            </p:cNvPr>
            <p:cNvSpPr txBox="1"/>
            <p:nvPr/>
          </p:nvSpPr>
          <p:spPr>
            <a:xfrm>
              <a:off x="4322818" y="4768529"/>
              <a:ext cx="2607406"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Hypotheses</a:t>
              </a:r>
            </a:p>
          </p:txBody>
        </p:sp>
        <p:sp>
          <p:nvSpPr>
            <p:cNvPr id="30" name="Rectangle 29">
              <a:extLst>
                <a:ext uri="{FF2B5EF4-FFF2-40B4-BE49-F238E27FC236}">
                  <a16:creationId xmlns:a16="http://schemas.microsoft.com/office/drawing/2014/main" id="{D057C710-BE36-413A-A40B-FFA230A20898}"/>
                </a:ext>
              </a:extLst>
            </p:cNvPr>
            <p:cNvSpPr/>
            <p:nvPr/>
          </p:nvSpPr>
          <p:spPr>
            <a:xfrm>
              <a:off x="4322818" y="5057656"/>
              <a:ext cx="2610050" cy="1031408"/>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038" indent="-173038" algn="ctr">
                <a:buClr>
                  <a:schemeClr val="tx1"/>
                </a:buClr>
                <a:buFont typeface="+mj-lt"/>
                <a:buAutoNum type="alphaUcPeriod"/>
              </a:pPr>
              <a:r>
                <a:rPr lang="en-US" sz="1100" dirty="0">
                  <a:solidFill>
                    <a:schemeClr val="tx1"/>
                  </a:solidFill>
                  <a:latin typeface="Arial Nova Light" panose="020B0304020202020204" pitchFamily="34" charset="0"/>
                </a:rPr>
                <a:t>Affective intensity </a:t>
              </a:r>
              <a:r>
                <a:rPr lang="en-US" sz="1100" b="1" dirty="0">
                  <a:solidFill>
                    <a:schemeClr val="tx1"/>
                  </a:solidFill>
                  <a:latin typeface="Arial Nova Light" panose="020B0304020202020204" pitchFamily="34" charset="0"/>
                </a:rPr>
                <a:t>will not be associated </a:t>
              </a:r>
              <a:r>
                <a:rPr lang="en-US" sz="1100" dirty="0">
                  <a:solidFill>
                    <a:schemeClr val="tx1"/>
                  </a:solidFill>
                  <a:latin typeface="Arial Nova Light" panose="020B0304020202020204" pitchFamily="34" charset="0"/>
                </a:rPr>
                <a:t>with strategy usage among experiencers. </a:t>
              </a:r>
              <a:br>
                <a:rPr lang="en-US" sz="1100" dirty="0">
                  <a:solidFill>
                    <a:schemeClr val="tx1"/>
                  </a:solidFill>
                  <a:latin typeface="Arial Nova Light" panose="020B0304020202020204" pitchFamily="34" charset="0"/>
                </a:rPr>
              </a:br>
              <a:br>
                <a:rPr lang="en-US" sz="400" dirty="0">
                  <a:solidFill>
                    <a:schemeClr val="tx1"/>
                  </a:solidFill>
                  <a:latin typeface="Arial Nova Light" panose="020B0304020202020204" pitchFamily="34" charset="0"/>
                </a:rPr>
              </a:br>
              <a:endParaRPr lang="en-US" sz="100" dirty="0">
                <a:solidFill>
                  <a:schemeClr val="tx1"/>
                </a:solidFill>
                <a:latin typeface="Arial Nova Light" panose="020B0304020202020204" pitchFamily="34" charset="0"/>
              </a:endParaRPr>
            </a:p>
            <a:p>
              <a:pPr marL="173038" indent="-173038" algn="ctr">
                <a:buClr>
                  <a:schemeClr val="tx1"/>
                </a:buClr>
                <a:buFont typeface="+mj-lt"/>
                <a:buAutoNum type="alphaUcPeriod"/>
              </a:pPr>
              <a:r>
                <a:rPr lang="en-US" sz="1100" dirty="0">
                  <a:solidFill>
                    <a:schemeClr val="tx1"/>
                  </a:solidFill>
                  <a:latin typeface="Arial Nova Light" panose="020B0304020202020204" pitchFamily="34" charset="0"/>
                </a:rPr>
                <a:t>Affective intensity </a:t>
              </a:r>
              <a:r>
                <a:rPr lang="en-US" sz="1100" b="1" dirty="0">
                  <a:solidFill>
                    <a:schemeClr val="tx1"/>
                  </a:solidFill>
                  <a:latin typeface="Arial Nova Light" panose="020B0304020202020204" pitchFamily="34" charset="0"/>
                </a:rPr>
                <a:t>will be positively associated</a:t>
              </a:r>
              <a:r>
                <a:rPr lang="en-US" sz="1100" dirty="0">
                  <a:solidFill>
                    <a:schemeClr val="tx1"/>
                  </a:solidFill>
                  <a:latin typeface="Arial Nova Light" panose="020B0304020202020204" pitchFamily="34" charset="0"/>
                </a:rPr>
                <a:t> with the likelihood of choosing disengagement strategies in forecasters.</a:t>
              </a:r>
            </a:p>
          </p:txBody>
        </p:sp>
      </p:grpSp>
      <p:grpSp>
        <p:nvGrpSpPr>
          <p:cNvPr id="37" name="Group 36">
            <a:extLst>
              <a:ext uri="{FF2B5EF4-FFF2-40B4-BE49-F238E27FC236}">
                <a16:creationId xmlns:a16="http://schemas.microsoft.com/office/drawing/2014/main" id="{8BCEC640-165C-47FB-8E86-BDCDF85F0576}"/>
              </a:ext>
            </a:extLst>
          </p:cNvPr>
          <p:cNvGrpSpPr/>
          <p:nvPr/>
        </p:nvGrpSpPr>
        <p:grpSpPr>
          <a:xfrm>
            <a:off x="132593" y="891956"/>
            <a:ext cx="3875300" cy="1332875"/>
            <a:chOff x="262259" y="1126234"/>
            <a:chExt cx="2974211" cy="1332875"/>
          </a:xfrm>
        </p:grpSpPr>
        <p:sp>
          <p:nvSpPr>
            <p:cNvPr id="33" name="TextBox 32">
              <a:extLst>
                <a:ext uri="{FF2B5EF4-FFF2-40B4-BE49-F238E27FC236}">
                  <a16:creationId xmlns:a16="http://schemas.microsoft.com/office/drawing/2014/main" id="{9D787AA4-AF0D-41F2-B93E-BEC303F59172}"/>
                </a:ext>
              </a:extLst>
            </p:cNvPr>
            <p:cNvSpPr txBox="1"/>
            <p:nvPr/>
          </p:nvSpPr>
          <p:spPr>
            <a:xfrm>
              <a:off x="263289" y="1126234"/>
              <a:ext cx="2973181"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Background</a:t>
              </a:r>
            </a:p>
          </p:txBody>
        </p:sp>
        <p:sp>
          <p:nvSpPr>
            <p:cNvPr id="34" name="Rectangle 33">
              <a:extLst>
                <a:ext uri="{FF2B5EF4-FFF2-40B4-BE49-F238E27FC236}">
                  <a16:creationId xmlns:a16="http://schemas.microsoft.com/office/drawing/2014/main" id="{761F7F25-FFF2-4A0A-AD3D-99620CBA38AB}"/>
                </a:ext>
              </a:extLst>
            </p:cNvPr>
            <p:cNvSpPr/>
            <p:nvPr/>
          </p:nvSpPr>
          <p:spPr>
            <a:xfrm>
              <a:off x="262259" y="1416541"/>
              <a:ext cx="2974209" cy="1042568"/>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marR="0" lvl="0" indent="-112713" algn="just">
                <a:spcBef>
                  <a:spcPts val="0"/>
                </a:spcBef>
                <a:spcAft>
                  <a:spcPts val="0"/>
                </a:spcAft>
                <a:buFont typeface="Arial" panose="020B0604020202020204" pitchFamily="34" charset="0"/>
                <a:buChar char="•"/>
                <a:tabLst>
                  <a:tab pos="457200" algn="l"/>
                </a:tabLst>
              </a:pP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The relationship between  the intensity of affective experience and regulation strategy choice </a:t>
              </a:r>
              <a:r>
                <a:rPr lang="en-US" sz="950" dirty="0">
                  <a:solidFill>
                    <a:srgbClr val="000000"/>
                  </a:solidFill>
                  <a:latin typeface="Arial Nova Light" panose="020B0304020202020204" pitchFamily="34" charset="0"/>
                  <a:ea typeface="Calibri" panose="020F0502020204030204" pitchFamily="34" charset="0"/>
                  <a:cs typeface="Times New Roman" panose="02020603050405020304" pitchFamily="18" charset="0"/>
                </a:rPr>
                <a:t>is</a:t>
              </a: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 </a:t>
              </a:r>
              <a:r>
                <a:rPr lang="en-US" sz="950" dirty="0">
                  <a:solidFill>
                    <a:srgbClr val="000000"/>
                  </a:solidFill>
                  <a:latin typeface="Arial Nova Light" panose="020B0304020202020204" pitchFamily="34" charset="0"/>
                  <a:ea typeface="Calibri" panose="020F0502020204030204" pitchFamily="34" charset="0"/>
                  <a:cs typeface="Times New Roman" panose="02020603050405020304" pitchFamily="18" charset="0"/>
                </a:rPr>
                <a:t>well established within lab studies.</a:t>
              </a: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  </a:t>
              </a:r>
              <a:b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br>
              <a:endParaRPr lang="en-US" sz="50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endParaRPr>
            </a:p>
            <a:p>
              <a:pPr marL="112713" marR="0" lvl="0" indent="-112713" algn="just">
                <a:spcBef>
                  <a:spcPts val="0"/>
                </a:spcBef>
                <a:spcAft>
                  <a:spcPts val="0"/>
                </a:spcAft>
                <a:buFont typeface="Arial" panose="020B0604020202020204" pitchFamily="34" charset="0"/>
                <a:buChar char="•"/>
                <a:tabLst>
                  <a:tab pos="457200" algn="l"/>
                </a:tabLst>
              </a:pP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Our previous field studies failed to find predictive utility between affective intensity and strategy usage outside of the lab. </a:t>
              </a:r>
            </a:p>
            <a:p>
              <a:pPr marL="112713" marR="0" lvl="0" indent="-112713" algn="just">
                <a:spcBef>
                  <a:spcPts val="0"/>
                </a:spcBef>
                <a:spcAft>
                  <a:spcPts val="0"/>
                </a:spcAft>
                <a:buFont typeface="Arial" panose="020B0604020202020204" pitchFamily="34" charset="0"/>
                <a:buChar char="•"/>
                <a:tabLst>
                  <a:tab pos="457200" algn="l"/>
                </a:tabLst>
              </a:pPr>
              <a:endParaRPr lang="en-US" sz="50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endParaRPr>
            </a:p>
            <a:p>
              <a:pPr marL="112713" marR="0" lvl="0" indent="-112713" algn="just">
                <a:spcBef>
                  <a:spcPts val="0"/>
                </a:spcBef>
                <a:spcAft>
                  <a:spcPts val="0"/>
                </a:spcAft>
                <a:buFont typeface="Arial" panose="020B0604020202020204" pitchFamily="34" charset="0"/>
                <a:buChar char="•"/>
                <a:tabLst>
                  <a:tab pos="457200" algn="l"/>
                </a:tabLst>
              </a:pP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It may be the case that affective intensity predicts forecasted choice but not usage beyond the lab. </a:t>
              </a:r>
            </a:p>
          </p:txBody>
        </p:sp>
      </p:grpSp>
      <p:grpSp>
        <p:nvGrpSpPr>
          <p:cNvPr id="38" name="Group 37">
            <a:extLst>
              <a:ext uri="{FF2B5EF4-FFF2-40B4-BE49-F238E27FC236}">
                <a16:creationId xmlns:a16="http://schemas.microsoft.com/office/drawing/2014/main" id="{7735F64E-4E1E-494A-B5F1-F8BAABA90DA5}"/>
              </a:ext>
            </a:extLst>
          </p:cNvPr>
          <p:cNvGrpSpPr/>
          <p:nvPr/>
        </p:nvGrpSpPr>
        <p:grpSpPr>
          <a:xfrm>
            <a:off x="125834" y="2536572"/>
            <a:ext cx="1975608" cy="2431044"/>
            <a:chOff x="263289" y="1267391"/>
            <a:chExt cx="1588814" cy="2417789"/>
          </a:xfrm>
        </p:grpSpPr>
        <p:sp>
          <p:nvSpPr>
            <p:cNvPr id="39" name="TextBox 38">
              <a:extLst>
                <a:ext uri="{FF2B5EF4-FFF2-40B4-BE49-F238E27FC236}">
                  <a16:creationId xmlns:a16="http://schemas.microsoft.com/office/drawing/2014/main" id="{83449B50-5B3F-4974-A142-36099336C9B9}"/>
                </a:ext>
              </a:extLst>
            </p:cNvPr>
            <p:cNvSpPr txBox="1"/>
            <p:nvPr/>
          </p:nvSpPr>
          <p:spPr>
            <a:xfrm>
              <a:off x="270381" y="1267391"/>
              <a:ext cx="1581722"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Experiencers</a:t>
              </a:r>
            </a:p>
          </p:txBody>
        </p:sp>
        <p:sp>
          <p:nvSpPr>
            <p:cNvPr id="40" name="Rectangle 39">
              <a:extLst>
                <a:ext uri="{FF2B5EF4-FFF2-40B4-BE49-F238E27FC236}">
                  <a16:creationId xmlns:a16="http://schemas.microsoft.com/office/drawing/2014/main" id="{6901384C-8D57-495E-BFE1-33E5ABACD427}"/>
                </a:ext>
              </a:extLst>
            </p:cNvPr>
            <p:cNvSpPr/>
            <p:nvPr/>
          </p:nvSpPr>
          <p:spPr>
            <a:xfrm>
              <a:off x="263289" y="1563326"/>
              <a:ext cx="1588813" cy="2121854"/>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54 participants attended a haunted house in 2019.</a:t>
              </a:r>
            </a:p>
            <a:p>
              <a:pPr algn="just"/>
              <a:endParaRPr lang="en-US" sz="4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Participants noted emotionally- salient events and reported:</a:t>
              </a:r>
            </a:p>
            <a:p>
              <a:pPr marL="290513" lvl="1" indent="-119063" algn="just">
                <a:buFont typeface="Arial" panose="020B0604020202020204" pitchFamily="34" charset="0"/>
                <a:buChar char="•"/>
              </a:pPr>
              <a:r>
                <a:rPr lang="en-US" sz="900" dirty="0">
                  <a:solidFill>
                    <a:schemeClr val="tx1"/>
                  </a:solidFill>
                  <a:latin typeface="Arial Nova Light" panose="020B0304020202020204" pitchFamily="34" charset="0"/>
                </a:rPr>
                <a:t>description of event</a:t>
              </a:r>
            </a:p>
            <a:p>
              <a:pPr marL="290513" lvl="1" indent="-119063" algn="just">
                <a:buFont typeface="Arial" panose="020B0604020202020204" pitchFamily="34" charset="0"/>
                <a:buChar char="•"/>
              </a:pPr>
              <a:r>
                <a:rPr lang="en-US" sz="900" dirty="0">
                  <a:solidFill>
                    <a:schemeClr val="tx1"/>
                  </a:solidFill>
                  <a:latin typeface="Arial Nova Light" panose="020B0304020202020204" pitchFamily="34" charset="0"/>
                </a:rPr>
                <a:t>emotions experienced</a:t>
              </a:r>
            </a:p>
            <a:p>
              <a:pPr marL="290513" lvl="1" indent="-119063" algn="just">
                <a:buFont typeface="Arial" panose="020B0604020202020204" pitchFamily="34" charset="0"/>
                <a:buChar char="•"/>
              </a:pPr>
              <a:r>
                <a:rPr lang="en-US" sz="900" dirty="0">
                  <a:solidFill>
                    <a:schemeClr val="tx1"/>
                  </a:solidFill>
                  <a:latin typeface="Arial Nova Light" panose="020B0304020202020204" pitchFamily="34" charset="0"/>
                </a:rPr>
                <a:t>intensity of emotions</a:t>
              </a:r>
            </a:p>
            <a:p>
              <a:pPr marL="290513" lvl="1" indent="-119063" algn="just">
                <a:buFont typeface="Arial" panose="020B0604020202020204" pitchFamily="34" charset="0"/>
                <a:buChar char="•"/>
              </a:pPr>
              <a:r>
                <a:rPr lang="en-US" sz="900" dirty="0">
                  <a:solidFill>
                    <a:schemeClr val="tx1"/>
                  </a:solidFill>
                  <a:latin typeface="Arial Nova Light" panose="020B0304020202020204" pitchFamily="34" charset="0"/>
                </a:rPr>
                <a:t>regulation descriptions</a:t>
              </a:r>
            </a:p>
            <a:p>
              <a:pPr marL="290513" lvl="1" indent="-119063" algn="just">
                <a:buFont typeface="Arial" panose="020B0604020202020204" pitchFamily="34" charset="0"/>
                <a:buChar char="•"/>
              </a:pPr>
              <a:endParaRPr lang="en-US" sz="400" dirty="0">
                <a:solidFill>
                  <a:schemeClr val="tx1"/>
                </a:solidFill>
                <a:latin typeface="Arial Nova Light" panose="020B0304020202020204" pitchFamily="34" charset="0"/>
              </a:endParaRPr>
            </a:p>
            <a:p>
              <a:pPr marL="119063" indent="-119063" algn="just">
                <a:buFont typeface="Arial" panose="020B0604020202020204" pitchFamily="34" charset="0"/>
                <a:buChar char="•"/>
              </a:pPr>
              <a:r>
                <a:rPr lang="en-US" sz="900" dirty="0">
                  <a:solidFill>
                    <a:schemeClr val="tx1"/>
                  </a:solidFill>
                  <a:latin typeface="Arial Nova Light" panose="020B0304020202020204" pitchFamily="34" charset="0"/>
                </a:rPr>
                <a:t>Hypotheses-blind raters classified strategies according to Process Model (IRR = 0.881).</a:t>
              </a:r>
            </a:p>
            <a:p>
              <a:pPr algn="just"/>
              <a:endParaRPr lang="en-US" sz="400" dirty="0">
                <a:solidFill>
                  <a:schemeClr val="tx1"/>
                </a:solidFill>
                <a:latin typeface="Arial Nova Light" panose="020B0304020202020204" pitchFamily="34" charset="0"/>
              </a:endParaRPr>
            </a:p>
            <a:p>
              <a:pPr marL="119063" indent="-119063" algn="just">
                <a:buFont typeface="Arial" panose="020B0604020202020204" pitchFamily="34" charset="0"/>
                <a:buChar char="•"/>
              </a:pPr>
              <a:r>
                <a:rPr lang="en-US" sz="900" dirty="0">
                  <a:solidFill>
                    <a:schemeClr val="tx1"/>
                  </a:solidFill>
                  <a:latin typeface="Arial Nova Light" panose="020B0304020202020204" pitchFamily="34" charset="0"/>
                </a:rPr>
                <a:t>88 events from 34 participants used either reappraisal or distraction. </a:t>
              </a:r>
            </a:p>
            <a:p>
              <a:pPr algn="just"/>
              <a:endParaRPr lang="en-US" sz="400" dirty="0">
                <a:solidFill>
                  <a:schemeClr val="tx1"/>
                </a:solidFill>
                <a:latin typeface="Arial Nova Light" panose="020B0304020202020204" pitchFamily="34" charset="0"/>
              </a:endParaRPr>
            </a:p>
          </p:txBody>
        </p:sp>
      </p:grpSp>
      <p:grpSp>
        <p:nvGrpSpPr>
          <p:cNvPr id="98" name="Group 97">
            <a:extLst>
              <a:ext uri="{FF2B5EF4-FFF2-40B4-BE49-F238E27FC236}">
                <a16:creationId xmlns:a16="http://schemas.microsoft.com/office/drawing/2014/main" id="{E086D45E-DE8C-4016-B904-9B09BA6F004A}"/>
              </a:ext>
            </a:extLst>
          </p:cNvPr>
          <p:cNvGrpSpPr/>
          <p:nvPr/>
        </p:nvGrpSpPr>
        <p:grpSpPr>
          <a:xfrm>
            <a:off x="8007488" y="3650662"/>
            <a:ext cx="4021562" cy="2176824"/>
            <a:chOff x="4021579" y="5206235"/>
            <a:chExt cx="3953809" cy="2176824"/>
          </a:xfrm>
        </p:grpSpPr>
        <p:sp>
          <p:nvSpPr>
            <p:cNvPr id="99" name="TextBox 98">
              <a:extLst>
                <a:ext uri="{FF2B5EF4-FFF2-40B4-BE49-F238E27FC236}">
                  <a16:creationId xmlns:a16="http://schemas.microsoft.com/office/drawing/2014/main" id="{E765795E-20B8-41D0-B405-42B1DA59068C}"/>
                </a:ext>
              </a:extLst>
            </p:cNvPr>
            <p:cNvSpPr txBox="1"/>
            <p:nvPr/>
          </p:nvSpPr>
          <p:spPr>
            <a:xfrm>
              <a:off x="4021579" y="5206235"/>
              <a:ext cx="3953809"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Discussion</a:t>
              </a:r>
            </a:p>
          </p:txBody>
        </p:sp>
        <p:sp>
          <p:nvSpPr>
            <p:cNvPr id="100" name="Rectangle 99">
              <a:extLst>
                <a:ext uri="{FF2B5EF4-FFF2-40B4-BE49-F238E27FC236}">
                  <a16:creationId xmlns:a16="http://schemas.microsoft.com/office/drawing/2014/main" id="{50CFEDFD-6800-46E0-BACF-CAE028419912}"/>
                </a:ext>
              </a:extLst>
            </p:cNvPr>
            <p:cNvSpPr/>
            <p:nvPr/>
          </p:nvSpPr>
          <p:spPr>
            <a:xfrm>
              <a:off x="4032759" y="5502237"/>
              <a:ext cx="3942629" cy="1880822"/>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Our results may suggest </a:t>
              </a:r>
              <a:r>
                <a:rPr lang="en-US" sz="1000" u="sng" dirty="0">
                  <a:solidFill>
                    <a:schemeClr val="tx1"/>
                  </a:solidFill>
                  <a:latin typeface="Arial Nova Light" panose="020B0304020202020204" pitchFamily="34" charset="0"/>
                </a:rPr>
                <a:t>a discrepancy between affective regulation forecasting and affective regulation action.</a:t>
              </a:r>
            </a:p>
            <a:p>
              <a:pPr marL="112713" indent="-112713" algn="just">
                <a:buFont typeface="Arial" panose="020B0604020202020204" pitchFamily="34" charset="0"/>
                <a:buChar char="•"/>
              </a:pPr>
              <a:endParaRPr lang="en-US" sz="5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Relationships are consistent after adjusting for strategy propensities, difficulties, gender, age, and depression.</a:t>
              </a:r>
            </a:p>
            <a:p>
              <a:pPr marL="112713" indent="-112713" algn="just">
                <a:buFont typeface="Arial" panose="020B0604020202020204" pitchFamily="34" charset="0"/>
                <a:buChar char="•"/>
              </a:pPr>
              <a:endParaRPr lang="en-US" sz="5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Limitations include self-selection, a limited experiencers sample and sample size, narrow choice of regulation strategies, and limited range of affective experiences.</a:t>
              </a:r>
            </a:p>
            <a:p>
              <a:pPr marL="112713" indent="-112713" algn="just">
                <a:buFont typeface="Arial" panose="020B0604020202020204" pitchFamily="34" charset="0"/>
                <a:buChar char="•"/>
              </a:pPr>
              <a:endParaRPr lang="en-US" sz="5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A follow-up haunted house study has been conducted in 2021 with a sample of 120 participants which addresses some limitations and  incorporates measurements of emotional goals, cognitive load, and several other relevant variables.</a:t>
              </a:r>
            </a:p>
          </p:txBody>
        </p:sp>
      </p:grpSp>
      <p:pic>
        <p:nvPicPr>
          <p:cNvPr id="64" name="Picture 63" descr="Logo, company name&#10;&#10;Description automatically generated">
            <a:extLst>
              <a:ext uri="{FF2B5EF4-FFF2-40B4-BE49-F238E27FC236}">
                <a16:creationId xmlns:a16="http://schemas.microsoft.com/office/drawing/2014/main" id="{0B2CE857-6732-42E6-81D9-1C07D331AC4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143" r="98286">
                        <a14:foregroundMark x1="5429" y1="52083" x2="5429" y2="52083"/>
                        <a14:foregroundMark x1="1143" y1="50833" x2="1143" y2="50833"/>
                        <a14:foregroundMark x1="28571" y1="42083" x2="28571" y2="42083"/>
                        <a14:foregroundMark x1="39143" y1="45000" x2="39143" y2="45000"/>
                        <a14:foregroundMark x1="54429" y1="40833" x2="54429" y2="40833"/>
                        <a14:foregroundMark x1="68714" y1="40417" x2="68714" y2="40417"/>
                        <a14:foregroundMark x1="80429" y1="44583" x2="80429" y2="44583"/>
                        <a14:foregroundMark x1="92000" y1="45833" x2="92000" y2="45833"/>
                        <a14:foregroundMark x1="98286" y1="56250" x2="98286" y2="56250"/>
                        <a14:foregroundMark x1="96571" y1="76250" x2="96571" y2="76250"/>
                        <a14:foregroundMark x1="88857" y1="68750" x2="88857" y2="68750"/>
                        <a14:foregroundMark x1="82000" y1="71250" x2="82000" y2="71250"/>
                        <a14:foregroundMark x1="74857" y1="74167" x2="74857" y2="74167"/>
                        <a14:foregroundMark x1="65857" y1="72083" x2="65857" y2="72083"/>
                        <a14:foregroundMark x1="49429" y1="72500" x2="49429" y2="72500"/>
                        <a14:foregroundMark x1="38429" y1="74167" x2="38429" y2="74167"/>
                        <a14:foregroundMark x1="29714" y1="72500" x2="29714" y2="72500"/>
                        <a14:foregroundMark x1="57571" y1="70833" x2="57571" y2="70833"/>
                        <a14:foregroundMark x1="43857" y1="79167" x2="43857" y2="79167"/>
                        <a14:backgroundMark x1="2286" y1="33333" x2="2286" y2="33333"/>
                        <a14:backgroundMark x1="5429" y1="35833" x2="5429" y2="35833"/>
                        <a14:backgroundMark x1="11286" y1="40417" x2="11286" y2="40417"/>
                        <a14:backgroundMark x1="12286" y1="74583" x2="12286" y2="74583"/>
                        <a14:backgroundMark x1="67286" y1="72083" x2="67286" y2="72083"/>
                        <a14:backgroundMark x1="57000" y1="72500" x2="57000" y2="72500"/>
                        <a14:backgroundMark x1="43429" y1="72500" x2="43429" y2="72500"/>
                      </a14:backgroundRemoval>
                    </a14:imgEffect>
                  </a14:imgLayer>
                </a14:imgProps>
              </a:ext>
              <a:ext uri="{28A0092B-C50C-407E-A947-70E740481C1C}">
                <a14:useLocalDpi xmlns:a14="http://schemas.microsoft.com/office/drawing/2010/main" val="0"/>
              </a:ext>
            </a:extLst>
          </a:blip>
          <a:srcRect l="20472" r="-1633"/>
          <a:stretch/>
        </p:blipFill>
        <p:spPr>
          <a:xfrm>
            <a:off x="635423" y="310188"/>
            <a:ext cx="942059" cy="369745"/>
          </a:xfrm>
          <a:prstGeom prst="rect">
            <a:avLst/>
          </a:prstGeom>
        </p:spPr>
      </p:pic>
      <p:grpSp>
        <p:nvGrpSpPr>
          <p:cNvPr id="26" name="Group 25">
            <a:extLst>
              <a:ext uri="{FF2B5EF4-FFF2-40B4-BE49-F238E27FC236}">
                <a16:creationId xmlns:a16="http://schemas.microsoft.com/office/drawing/2014/main" id="{A5BC0C72-3BB6-4DB1-9040-46E9A0299E8A}"/>
              </a:ext>
            </a:extLst>
          </p:cNvPr>
          <p:cNvGrpSpPr/>
          <p:nvPr/>
        </p:nvGrpSpPr>
        <p:grpSpPr>
          <a:xfrm>
            <a:off x="1526033" y="172429"/>
            <a:ext cx="1045479" cy="677108"/>
            <a:chOff x="1669746" y="237704"/>
            <a:chExt cx="1045479" cy="677108"/>
          </a:xfrm>
        </p:grpSpPr>
        <p:sp>
          <p:nvSpPr>
            <p:cNvPr id="18" name="TextBox 17">
              <a:extLst>
                <a:ext uri="{FF2B5EF4-FFF2-40B4-BE49-F238E27FC236}">
                  <a16:creationId xmlns:a16="http://schemas.microsoft.com/office/drawing/2014/main" id="{7364689B-839F-4E1A-BF87-16B7D93646D6}"/>
                </a:ext>
              </a:extLst>
            </p:cNvPr>
            <p:cNvSpPr txBox="1"/>
            <p:nvPr/>
          </p:nvSpPr>
          <p:spPr>
            <a:xfrm>
              <a:off x="1669746" y="560869"/>
              <a:ext cx="1045479" cy="353943"/>
            </a:xfrm>
            <a:prstGeom prst="rect">
              <a:avLst/>
            </a:prstGeom>
            <a:noFill/>
          </p:spPr>
          <p:txBody>
            <a:bodyPr wrap="none" rtlCol="0">
              <a:spAutoFit/>
            </a:bodyPr>
            <a:lstStyle/>
            <a:p>
              <a:pPr algn="ctr"/>
              <a:r>
                <a:rPr lang="en-US" sz="1700" dirty="0">
                  <a:latin typeface="Urdu Typesetting" panose="020B0604020202020204" pitchFamily="66" charset="-78"/>
                  <a:cs typeface="Urdu Typesetting" panose="020B0604020202020204" pitchFamily="66" charset="-78"/>
                </a:rPr>
                <a:t>SAN LAB</a:t>
              </a:r>
            </a:p>
          </p:txBody>
        </p:sp>
        <p:cxnSp>
          <p:nvCxnSpPr>
            <p:cNvPr id="20" name="Straight Connector 19">
              <a:extLst>
                <a:ext uri="{FF2B5EF4-FFF2-40B4-BE49-F238E27FC236}">
                  <a16:creationId xmlns:a16="http://schemas.microsoft.com/office/drawing/2014/main" id="{40049E61-AB1A-408E-8812-35A9F72942F1}"/>
                </a:ext>
              </a:extLst>
            </p:cNvPr>
            <p:cNvCxnSpPr>
              <a:cxnSpLocks/>
            </p:cNvCxnSpPr>
            <p:nvPr/>
          </p:nvCxnSpPr>
          <p:spPr>
            <a:xfrm>
              <a:off x="1797352" y="622431"/>
              <a:ext cx="128210" cy="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A1757A3-F1E1-48AD-81AF-66020AD1D87C}"/>
                </a:ext>
              </a:extLst>
            </p:cNvPr>
            <p:cNvCxnSpPr>
              <a:cxnSpLocks/>
            </p:cNvCxnSpPr>
            <p:nvPr/>
          </p:nvCxnSpPr>
          <p:spPr>
            <a:xfrm>
              <a:off x="2426494" y="622431"/>
              <a:ext cx="145256" cy="736"/>
            </a:xfrm>
            <a:prstGeom prst="line">
              <a:avLst/>
            </a:prstGeom>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B9674A20-FB11-4B51-9AAA-7809729869B9}"/>
                </a:ext>
              </a:extLst>
            </p:cNvPr>
            <p:cNvPicPr>
              <a:picLocks noChangeAspect="1"/>
            </p:cNvPicPr>
            <p:nvPr/>
          </p:nvPicPr>
          <p:blipFill>
            <a:blip r:embed="rId5">
              <a:alphaModFix/>
              <a:extLst>
                <a:ext uri="{BEBA8EAE-BF5A-486C-A8C5-ECC9F3942E4B}">
                  <a14:imgProps xmlns:a14="http://schemas.microsoft.com/office/drawing/2010/main">
                    <a14:imgLayer r:embed="rId6">
                      <a14:imgEffect>
                        <a14:backgroundRemoval t="1724" b="87500" l="4167" r="96591">
                          <a14:foregroundMark x1="26515" y1="10345" x2="25000" y2="24138"/>
                          <a14:foregroundMark x1="34091" y1="40086" x2="41288" y2="16810"/>
                          <a14:foregroundMark x1="41288" y1="16810" x2="48864" y2="7328"/>
                          <a14:foregroundMark x1="46970" y1="30172" x2="41667" y2="22845"/>
                          <a14:foregroundMark x1="51894" y1="31466" x2="52652" y2="35776"/>
                          <a14:foregroundMark x1="43561" y1="48276" x2="29545" y2="39655"/>
                          <a14:foregroundMark x1="45833" y1="40948" x2="46591" y2="39655"/>
                          <a14:foregroundMark x1="51136" y1="7328" x2="58712" y2="3448"/>
                          <a14:foregroundMark x1="65026" y1="7328" x2="70076" y2="10776"/>
                          <a14:foregroundMark x1="60606" y1="4310" x2="65026" y2="7328"/>
                          <a14:foregroundMark x1="73288" y1="12500" x2="76136" y2="32759"/>
                          <a14:foregroundMark x1="73167" y1="11638" x2="73288" y2="12500"/>
                          <a14:foregroundMark x1="73106" y1="11207" x2="73167" y2="11638"/>
                          <a14:foregroundMark x1="73106" y1="33190" x2="78409" y2="38793"/>
                          <a14:foregroundMark x1="81818" y1="44828" x2="84848" y2="42672"/>
                          <a14:foregroundMark x1="83291" y1="12500" x2="84848" y2="12931"/>
                          <a14:foregroundMark x1="80177" y1="11638" x2="83291" y2="12500"/>
                          <a14:foregroundMark x1="78620" y1="11207" x2="80177" y2="11638"/>
                          <a14:foregroundMark x1="77063" y1="10776" x2="78620" y2="11207"/>
                          <a14:foregroundMark x1="70833" y1="9052" x2="77063" y2="10776"/>
                          <a14:foregroundMark x1="84425" y1="12500" x2="86364" y2="15948"/>
                          <a14:foregroundMark x1="83940" y1="11638" x2="84425" y2="12500"/>
                          <a14:foregroundMark x1="83698" y1="11207" x2="83940" y2="11638"/>
                          <a14:foregroundMark x1="83456" y1="10776" x2="83698" y2="11207"/>
                          <a14:foregroundMark x1="80303" y1="5172" x2="83456" y2="10776"/>
                          <a14:foregroundMark x1="83712" y1="3879" x2="89394" y2="5172"/>
                          <a14:foregroundMark x1="90530" y1="7328" x2="95833" y2="23276"/>
                          <a14:foregroundMark x1="47348" y1="6897" x2="32197" y2="25862"/>
                          <a14:foregroundMark x1="32197" y1="25862" x2="28409" y2="35345"/>
                          <a14:foregroundMark x1="34091" y1="4741" x2="26515" y2="22414"/>
                          <a14:foregroundMark x1="18182" y1="25431" x2="6439" y2="45259"/>
                          <a14:foregroundMark x1="8333" y1="42672" x2="4545" y2="56034"/>
                          <a14:foregroundMark x1="29924" y1="50431" x2="29924" y2="50431"/>
                          <a14:foregroundMark x1="20455" y1="43966" x2="20455" y2="43966"/>
                          <a14:foregroundMark x1="21970" y1="68966" x2="21970" y2="68966"/>
                          <a14:foregroundMark x1="19697" y1="67241" x2="19697" y2="67241"/>
                          <a14:foregroundMark x1="17803" y1="65517" x2="17803" y2="65517"/>
                          <a14:foregroundMark x1="22727" y1="70259" x2="22727" y2="70259"/>
                          <a14:foregroundMark x1="23106" y1="73276" x2="23106" y2="73276"/>
                          <a14:foregroundMark x1="25000" y1="75431" x2="25000" y2="75431"/>
                          <a14:foregroundMark x1="28409" y1="75431" x2="28409" y2="75431"/>
                          <a14:foregroundMark x1="33712" y1="76724" x2="33712" y2="76724"/>
                          <a14:foregroundMark x1="38258" y1="75431" x2="38258" y2="75431"/>
                          <a14:foregroundMark x1="41667" y1="75431" x2="41667" y2="75431"/>
                          <a14:foregroundMark x1="43182" y1="75000" x2="43182" y2="75000"/>
                          <a14:foregroundMark x1="45076" y1="72845" x2="45076" y2="72845"/>
                          <a14:foregroundMark x1="45833" y1="70690" x2="45833" y2="70690"/>
                          <a14:foregroundMark x1="46970" y1="67672" x2="46970" y2="67672"/>
                          <a14:foregroundMark x1="66667" y1="53448" x2="66667" y2="53448"/>
                          <a14:foregroundMark x1="66667" y1="46121" x2="66667" y2="52586"/>
                          <a14:foregroundMark x1="66667" y1="57328" x2="66667" y2="57328"/>
                          <a14:foregroundMark x1="66667" y1="59483" x2="66667" y2="59483"/>
                          <a14:foregroundMark x1="66667" y1="61638" x2="66667" y2="61638"/>
                          <a14:foregroundMark x1="94697" y1="49569" x2="94697" y2="49569"/>
                          <a14:foregroundMark x1="90909" y1="62069" x2="90909" y2="62069"/>
                          <a14:foregroundMark x1="81061" y1="65086" x2="81061" y2="65086"/>
                          <a14:foregroundMark x1="79545" y1="65948" x2="79545" y2="65948"/>
                          <a14:foregroundMark x1="76894" y1="66379" x2="76894" y2="66379"/>
                          <a14:foregroundMark x1="75758" y1="68103" x2="75758" y2="68103"/>
                          <a14:foregroundMark x1="68939" y1="70259" x2="68939" y2="70259"/>
                          <a14:foregroundMark x1="65909" y1="70259" x2="65909" y2="70259"/>
                          <a14:foregroundMark x1="85985" y1="61638" x2="85985" y2="61638"/>
                          <a14:foregroundMark x1="96591" y1="61207" x2="96591" y2="61207"/>
                          <a14:foregroundMark x1="68561" y1="62500" x2="68561" y2="62500"/>
                          <a14:foregroundMark x1="64015" y1="62500" x2="64015" y2="62500"/>
                          <a14:foregroundMark x1="60606" y1="63793" x2="60606" y2="63793"/>
                          <a14:foregroundMark x1="59091" y1="64655" x2="59091" y2="64655"/>
                          <a14:foregroundMark x1="57955" y1="65086" x2="57955" y2="65086"/>
                          <a14:foregroundMark x1="50758" y1="40517" x2="51136" y2="40517"/>
                          <a14:foregroundMark x1="76515" y1="11638" x2="77652" y2="13362"/>
                          <a14:foregroundMark x1="88636" y1="56897" x2="88636" y2="56897"/>
                          <a14:foregroundMark x1="12500" y1="59052" x2="12500" y2="59052"/>
                          <a14:backgroundMark x1="65152" y1="18966" x2="65152" y2="18966"/>
                          <a14:backgroundMark x1="64394" y1="7328" x2="64394" y2="7328"/>
                          <a14:backgroundMark x1="77273" y1="10776" x2="77273" y2="10776"/>
                        </a14:backgroundRemoval>
                      </a14:imgEffect>
                    </a14:imgLayer>
                  </a14:imgProps>
                </a:ext>
              </a:extLst>
            </a:blip>
            <a:stretch>
              <a:fillRect/>
            </a:stretch>
          </p:blipFill>
          <p:spPr>
            <a:xfrm>
              <a:off x="1839216" y="237704"/>
              <a:ext cx="706541" cy="620901"/>
            </a:xfrm>
            <a:prstGeom prst="rect">
              <a:avLst/>
            </a:prstGeom>
          </p:spPr>
        </p:pic>
      </p:grpSp>
      <p:sp>
        <p:nvSpPr>
          <p:cNvPr id="82" name="TextBox 81">
            <a:extLst>
              <a:ext uri="{FF2B5EF4-FFF2-40B4-BE49-F238E27FC236}">
                <a16:creationId xmlns:a16="http://schemas.microsoft.com/office/drawing/2014/main" id="{7968F6F5-29D7-41BA-BB45-16667F679F97}"/>
              </a:ext>
            </a:extLst>
          </p:cNvPr>
          <p:cNvSpPr txBox="1"/>
          <p:nvPr/>
        </p:nvSpPr>
        <p:spPr>
          <a:xfrm>
            <a:off x="9890047" y="729191"/>
            <a:ext cx="2012886" cy="230832"/>
          </a:xfrm>
          <a:prstGeom prst="rect">
            <a:avLst/>
          </a:prstGeom>
          <a:noFill/>
        </p:spPr>
        <p:txBody>
          <a:bodyPr wrap="square" rtlCol="0">
            <a:spAutoFit/>
          </a:bodyPr>
          <a:lstStyle/>
          <a:p>
            <a:pPr algn="ctr"/>
            <a:r>
              <a:rPr lang="en-US" sz="850" b="1" dirty="0">
                <a:latin typeface="Arial Nova Light" panose="020B0304020202020204" pitchFamily="34" charset="0"/>
              </a:rPr>
              <a:t>*Contact: </a:t>
            </a:r>
            <a:r>
              <a:rPr lang="en-US" sz="850" dirty="0">
                <a:latin typeface="Arial Nova Light" panose="020B0304020202020204" pitchFamily="34" charset="0"/>
              </a:rPr>
              <a:t>Billy.Mitchell@temple.edu</a:t>
            </a:r>
          </a:p>
        </p:txBody>
      </p:sp>
      <p:grpSp>
        <p:nvGrpSpPr>
          <p:cNvPr id="42" name="Group 41">
            <a:extLst>
              <a:ext uri="{FF2B5EF4-FFF2-40B4-BE49-F238E27FC236}">
                <a16:creationId xmlns:a16="http://schemas.microsoft.com/office/drawing/2014/main" id="{3222531C-BFC9-4FB5-A9AB-09035B4E86BC}"/>
              </a:ext>
            </a:extLst>
          </p:cNvPr>
          <p:cNvGrpSpPr/>
          <p:nvPr/>
        </p:nvGrpSpPr>
        <p:grpSpPr>
          <a:xfrm>
            <a:off x="8018860" y="891956"/>
            <a:ext cx="4032359" cy="1315509"/>
            <a:chOff x="-1527923" y="1126234"/>
            <a:chExt cx="4282470" cy="1315509"/>
          </a:xfrm>
        </p:grpSpPr>
        <p:sp>
          <p:nvSpPr>
            <p:cNvPr id="43" name="TextBox 42">
              <a:extLst>
                <a:ext uri="{FF2B5EF4-FFF2-40B4-BE49-F238E27FC236}">
                  <a16:creationId xmlns:a16="http://schemas.microsoft.com/office/drawing/2014/main" id="{7F3C1E62-2EA9-4781-8D21-86CED81DB519}"/>
                </a:ext>
              </a:extLst>
            </p:cNvPr>
            <p:cNvSpPr txBox="1"/>
            <p:nvPr/>
          </p:nvSpPr>
          <p:spPr>
            <a:xfrm>
              <a:off x="-1527923" y="1126234"/>
              <a:ext cx="4282469"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Analyses</a:t>
              </a:r>
            </a:p>
          </p:txBody>
        </p:sp>
        <p:sp>
          <p:nvSpPr>
            <p:cNvPr id="44" name="Rectangle 43">
              <a:extLst>
                <a:ext uri="{FF2B5EF4-FFF2-40B4-BE49-F238E27FC236}">
                  <a16:creationId xmlns:a16="http://schemas.microsoft.com/office/drawing/2014/main" id="{8C7FEA4D-F0D4-4160-809A-A31D320D0670}"/>
                </a:ext>
              </a:extLst>
            </p:cNvPr>
            <p:cNvSpPr/>
            <p:nvPr/>
          </p:nvSpPr>
          <p:spPr>
            <a:xfrm>
              <a:off x="-1508740" y="1410335"/>
              <a:ext cx="4263287" cy="1031408"/>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600" dirty="0">
                  <a:solidFill>
                    <a:schemeClr val="tx1"/>
                  </a:solidFill>
                  <a:latin typeface="Arial Nova Light" panose="020B0304020202020204" pitchFamily="34" charset="0"/>
                </a:rPr>
                <a:t> </a:t>
              </a:r>
            </a:p>
            <a:p>
              <a:pPr marL="112713" indent="-112713" algn="just">
                <a:buFont typeface="Arial" panose="020B0604020202020204" pitchFamily="34" charset="0"/>
                <a:buChar char="•"/>
              </a:pPr>
              <a:r>
                <a:rPr lang="en-US" sz="800" dirty="0">
                  <a:solidFill>
                    <a:schemeClr val="tx1"/>
                  </a:solidFill>
                  <a:latin typeface="Arial Nova Light" panose="020B0304020202020204" pitchFamily="34" charset="0"/>
                </a:rPr>
                <a:t>Hypothesis A was tested using </a:t>
              </a:r>
              <a:r>
                <a:rPr lang="en-US" sz="800" u="sng" dirty="0">
                  <a:solidFill>
                    <a:schemeClr val="tx1"/>
                  </a:solidFill>
                  <a:latin typeface="Arial Nova Light" panose="020B0304020202020204" pitchFamily="34" charset="0"/>
                </a:rPr>
                <a:t>mixed effects binary logistic regression</a:t>
              </a:r>
              <a:r>
                <a:rPr lang="en-US" sz="800" dirty="0">
                  <a:solidFill>
                    <a:schemeClr val="tx1"/>
                  </a:solidFill>
                  <a:latin typeface="Arial Nova Light" panose="020B0304020202020204" pitchFamily="34" charset="0"/>
                </a:rPr>
                <a:t> specifying reappraisal (0) and distraction (1) as outcomes, adjusting for the random intercept of experiencer (ICC=0.215)</a:t>
              </a:r>
              <a:r>
                <a:rPr lang="en-US" sz="800" baseline="-25000" dirty="0">
                  <a:solidFill>
                    <a:schemeClr val="tx1"/>
                  </a:solidFill>
                  <a:latin typeface="Arial Nova Light" panose="020B0304020202020204" pitchFamily="34" charset="0"/>
                </a:rPr>
                <a:t> </a:t>
              </a:r>
              <a:r>
                <a:rPr lang="en-US" sz="800" dirty="0">
                  <a:solidFill>
                    <a:schemeClr val="tx1"/>
                  </a:solidFill>
                  <a:latin typeface="Arial Nova Light" panose="020B0304020202020204" pitchFamily="34" charset="0"/>
                </a:rPr>
                <a:t>.</a:t>
              </a:r>
            </a:p>
            <a:p>
              <a:pPr algn="just"/>
              <a:r>
                <a:rPr lang="en-US" sz="500" dirty="0">
                  <a:solidFill>
                    <a:schemeClr val="tx1"/>
                  </a:solidFill>
                  <a:latin typeface="Arial Nova Light" panose="020B0304020202020204" pitchFamily="34" charset="0"/>
                </a:rPr>
                <a:t> </a:t>
              </a:r>
              <a:endParaRPr lang="en-US" sz="4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800" dirty="0">
                  <a:solidFill>
                    <a:schemeClr val="tx1"/>
                  </a:solidFill>
                  <a:latin typeface="Arial Nova Light" panose="020B0304020202020204" pitchFamily="34" charset="0"/>
                </a:rPr>
                <a:t>Hypothesis B was tested using </a:t>
              </a:r>
              <a:r>
                <a:rPr lang="en-US" sz="800" u="sng" dirty="0">
                  <a:solidFill>
                    <a:schemeClr val="tx1"/>
                  </a:solidFill>
                  <a:latin typeface="Arial Nova Light" panose="020B0304020202020204" pitchFamily="34" charset="0"/>
                </a:rPr>
                <a:t>mixed effects binary logistic regression</a:t>
              </a:r>
              <a:r>
                <a:rPr lang="en-US" sz="800" dirty="0">
                  <a:solidFill>
                    <a:schemeClr val="tx1"/>
                  </a:solidFill>
                  <a:latin typeface="Arial Nova Light" panose="020B0304020202020204" pitchFamily="34" charset="0"/>
                </a:rPr>
                <a:t> specifying reappraisal (0) and disengagement strategies (1) as outcomes, adjusting for random intercept of forecaster (ICC= 0.083) and experiencer (ICC=0.034; ICC</a:t>
              </a:r>
              <a:r>
                <a:rPr lang="en-US" sz="800" baseline="-25000" dirty="0">
                  <a:solidFill>
                    <a:schemeClr val="tx1"/>
                  </a:solidFill>
                  <a:latin typeface="Arial Nova Light" panose="020B0304020202020204" pitchFamily="34" charset="0"/>
                </a:rPr>
                <a:t>pooled</a:t>
              </a:r>
              <a:r>
                <a:rPr lang="en-US" sz="800" dirty="0">
                  <a:solidFill>
                    <a:schemeClr val="tx1"/>
                  </a:solidFill>
                  <a:latin typeface="Arial Nova Light" panose="020B0304020202020204" pitchFamily="34" charset="0"/>
                </a:rPr>
                <a:t> = 0.120)</a:t>
              </a:r>
              <a:r>
                <a:rPr lang="en-US" sz="800" baseline="-25000" dirty="0">
                  <a:solidFill>
                    <a:schemeClr val="tx1"/>
                  </a:solidFill>
                  <a:latin typeface="Arial Nova Light" panose="020B0304020202020204" pitchFamily="34" charset="0"/>
                </a:rPr>
                <a:t> </a:t>
              </a:r>
              <a:r>
                <a:rPr lang="en-US" sz="800" dirty="0">
                  <a:solidFill>
                    <a:schemeClr val="tx1"/>
                  </a:solidFill>
                  <a:latin typeface="Arial Nova Light" panose="020B0304020202020204" pitchFamily="34" charset="0"/>
                </a:rPr>
                <a:t>.</a:t>
              </a:r>
            </a:p>
            <a:p>
              <a:pPr algn="just"/>
              <a:endParaRPr lang="en-US" sz="900" dirty="0">
                <a:solidFill>
                  <a:schemeClr val="tx1"/>
                </a:solidFill>
                <a:latin typeface="Arial Nova Light" panose="020B0304020202020204" pitchFamily="34" charset="0"/>
              </a:endParaRPr>
            </a:p>
          </p:txBody>
        </p:sp>
      </p:grpSp>
      <p:grpSp>
        <p:nvGrpSpPr>
          <p:cNvPr id="59" name="Group 58">
            <a:extLst>
              <a:ext uri="{FF2B5EF4-FFF2-40B4-BE49-F238E27FC236}">
                <a16:creationId xmlns:a16="http://schemas.microsoft.com/office/drawing/2014/main" id="{70B35B41-7699-4C7A-A714-638A760E2604}"/>
              </a:ext>
            </a:extLst>
          </p:cNvPr>
          <p:cNvGrpSpPr/>
          <p:nvPr/>
        </p:nvGrpSpPr>
        <p:grpSpPr>
          <a:xfrm>
            <a:off x="7999813" y="5839648"/>
            <a:ext cx="4040611" cy="891575"/>
            <a:chOff x="3802202" y="4822984"/>
            <a:chExt cx="4729278" cy="891575"/>
          </a:xfrm>
        </p:grpSpPr>
        <p:sp>
          <p:nvSpPr>
            <p:cNvPr id="61" name="TextBox 60">
              <a:extLst>
                <a:ext uri="{FF2B5EF4-FFF2-40B4-BE49-F238E27FC236}">
                  <a16:creationId xmlns:a16="http://schemas.microsoft.com/office/drawing/2014/main" id="{77553228-0A13-47DC-A019-D4F98825E1BD}"/>
                </a:ext>
              </a:extLst>
            </p:cNvPr>
            <p:cNvSpPr txBox="1"/>
            <p:nvPr/>
          </p:nvSpPr>
          <p:spPr>
            <a:xfrm>
              <a:off x="3802202" y="4822984"/>
              <a:ext cx="4729276"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References</a:t>
              </a:r>
            </a:p>
          </p:txBody>
        </p:sp>
        <p:sp>
          <p:nvSpPr>
            <p:cNvPr id="62" name="Rectangle 61">
              <a:extLst>
                <a:ext uri="{FF2B5EF4-FFF2-40B4-BE49-F238E27FC236}">
                  <a16:creationId xmlns:a16="http://schemas.microsoft.com/office/drawing/2014/main" id="{A4E9C9CC-F8FC-451D-873D-977B766598F9}"/>
                </a:ext>
              </a:extLst>
            </p:cNvPr>
            <p:cNvSpPr/>
            <p:nvPr/>
          </p:nvSpPr>
          <p:spPr>
            <a:xfrm>
              <a:off x="3802203" y="5112145"/>
              <a:ext cx="4729277" cy="602414"/>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indent="-114300" algn="just">
                <a:buFont typeface="+mj-lt"/>
                <a:buAutoNum type="arabicPeriod"/>
              </a:pPr>
              <a:r>
                <a:rPr lang="en-US" sz="540" dirty="0" err="1">
                  <a:solidFill>
                    <a:schemeClr val="tx1"/>
                  </a:solidFill>
                  <a:latin typeface="Arial Nova Light" panose="020B0304020202020204" pitchFamily="34" charset="0"/>
                </a:rPr>
                <a:t>Millgram</a:t>
              </a:r>
              <a:r>
                <a:rPr lang="en-US" sz="540" dirty="0">
                  <a:solidFill>
                    <a:schemeClr val="tx1"/>
                  </a:solidFill>
                  <a:latin typeface="Arial Nova Light" panose="020B0304020202020204" pitchFamily="34" charset="0"/>
                </a:rPr>
                <a:t>, Y., </a:t>
              </a: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a:t>
              </a:r>
              <a:r>
                <a:rPr lang="en-US" sz="540" dirty="0" err="1">
                  <a:solidFill>
                    <a:schemeClr val="tx1"/>
                  </a:solidFill>
                  <a:latin typeface="Arial Nova Light" panose="020B0304020202020204" pitchFamily="34" charset="0"/>
                </a:rPr>
                <a:t>Kalokerinos</a:t>
              </a:r>
              <a:r>
                <a:rPr lang="en-US" sz="540" dirty="0">
                  <a:solidFill>
                    <a:schemeClr val="tx1"/>
                  </a:solidFill>
                  <a:latin typeface="Arial Nova Light" panose="020B0304020202020204" pitchFamily="34" charset="0"/>
                </a:rPr>
                <a:t>, E. K., </a:t>
              </a:r>
              <a:r>
                <a:rPr lang="en-US" sz="540" dirty="0" err="1">
                  <a:solidFill>
                    <a:schemeClr val="tx1"/>
                  </a:solidFill>
                  <a:latin typeface="Arial Nova Light" panose="020B0304020202020204" pitchFamily="34" charset="0"/>
                </a:rPr>
                <a:t>Kuppens</a:t>
              </a:r>
              <a:r>
                <a:rPr lang="en-US" sz="540" dirty="0">
                  <a:solidFill>
                    <a:schemeClr val="tx1"/>
                  </a:solidFill>
                  <a:latin typeface="Arial Nova Light" panose="020B0304020202020204" pitchFamily="34" charset="0"/>
                </a:rPr>
                <a:t>, P., &amp; Tamir, M. (2019). Do the ends dictate the means in emotion regulation? J. Exp. Psychol. Gen., 148(1), 80–96. </a:t>
              </a:r>
            </a:p>
            <a:p>
              <a:pPr marL="114300" indent="-114300" algn="just">
                <a:buFont typeface="+mj-lt"/>
                <a:buAutoNum type="arabicPeriod"/>
              </a:pPr>
              <a:r>
                <a:rPr lang="en-US" sz="540" dirty="0" err="1">
                  <a:solidFill>
                    <a:schemeClr val="tx1"/>
                  </a:solidFill>
                  <a:latin typeface="Arial Nova Light" panose="020B0304020202020204" pitchFamily="34" charset="0"/>
                </a:rPr>
                <a:t>Shafir</a:t>
              </a:r>
              <a:r>
                <a:rPr lang="en-US" sz="540" dirty="0">
                  <a:solidFill>
                    <a:schemeClr val="tx1"/>
                  </a:solidFill>
                  <a:latin typeface="Arial Nova Light" panose="020B0304020202020204" pitchFamily="34" charset="0"/>
                </a:rPr>
                <a:t>, R., </a:t>
              </a:r>
              <a:r>
                <a:rPr lang="en-US" sz="540" dirty="0" err="1">
                  <a:solidFill>
                    <a:schemeClr val="tx1"/>
                  </a:solidFill>
                  <a:latin typeface="Arial Nova Light" panose="020B0304020202020204" pitchFamily="34" charset="0"/>
                </a:rPr>
                <a:t>Thiruchselvam</a:t>
              </a:r>
              <a:r>
                <a:rPr lang="en-US" sz="540" dirty="0">
                  <a:solidFill>
                    <a:schemeClr val="tx1"/>
                  </a:solidFill>
                  <a:latin typeface="Arial Nova Light" panose="020B0304020202020204" pitchFamily="34" charset="0"/>
                </a:rPr>
                <a:t>, R., Suri, G., Gross, J. J., &amp; </a:t>
              </a: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(2016). Neural processing of emotional-intensity predicts emotion regulation choice. Social Cog. Affect. Neurosci., 11(12), 1863–1871. </a:t>
              </a:r>
            </a:p>
            <a:p>
              <a:pPr marL="114300" indent="-114300" algn="just">
                <a:buFont typeface="+mj-lt"/>
                <a:buAutoNum type="arabicPeriod"/>
              </a:pP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a:t>
              </a:r>
              <a:r>
                <a:rPr lang="en-US" sz="540" dirty="0" err="1">
                  <a:solidFill>
                    <a:schemeClr val="tx1"/>
                  </a:solidFill>
                  <a:latin typeface="Arial Nova Light" panose="020B0304020202020204" pitchFamily="34" charset="0"/>
                </a:rPr>
                <a:t>Scheibe</a:t>
              </a:r>
              <a:r>
                <a:rPr lang="en-US" sz="540" dirty="0">
                  <a:solidFill>
                    <a:schemeClr val="tx1"/>
                  </a:solidFill>
                  <a:latin typeface="Arial Nova Light" panose="020B0304020202020204" pitchFamily="34" charset="0"/>
                </a:rPr>
                <a:t>, S., Suri, G., &amp; Gross, J. J. (2011). Emotion-Regulation Choice. Psychol. Sci., 22(11), 1391–1396. </a:t>
              </a:r>
            </a:p>
            <a:p>
              <a:pPr marL="114300" indent="-114300" algn="just">
                <a:buFont typeface="+mj-lt"/>
                <a:buAutoNum type="arabicPeriod"/>
              </a:pPr>
              <a:r>
                <a:rPr lang="en-US" sz="540" dirty="0" err="1">
                  <a:solidFill>
                    <a:schemeClr val="tx1"/>
                  </a:solidFill>
                  <a:latin typeface="Arial Nova Light" panose="020B0304020202020204" pitchFamily="34" charset="0"/>
                </a:rPr>
                <a:t>Ilan</a:t>
              </a:r>
              <a:r>
                <a:rPr lang="en-US" sz="540" dirty="0">
                  <a:solidFill>
                    <a:schemeClr val="tx1"/>
                  </a:solidFill>
                  <a:latin typeface="Arial Nova Light" panose="020B0304020202020204" pitchFamily="34" charset="0"/>
                </a:rPr>
                <a:t>, S.D., Tamuz, N., &amp; </a:t>
              </a: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(2019). The fit between emotion regulation choice and individual resources is associated with adaptive functioning among young children. Cog. Emotion, 33(3), 597–605. </a:t>
              </a:r>
            </a:p>
          </p:txBody>
        </p:sp>
      </p:grpSp>
      <p:pic>
        <p:nvPicPr>
          <p:cNvPr id="248" name="Picture 247">
            <a:extLst>
              <a:ext uri="{FF2B5EF4-FFF2-40B4-BE49-F238E27FC236}">
                <a16:creationId xmlns:a16="http://schemas.microsoft.com/office/drawing/2014/main" id="{E4E47966-5679-45E4-A1FA-BE2308F3975B}"/>
              </a:ext>
            </a:extLst>
          </p:cNvPr>
          <p:cNvPicPr>
            <a:picLocks noChangeAspect="1"/>
          </p:cNvPicPr>
          <p:nvPr/>
        </p:nvPicPr>
        <p:blipFill rotWithShape="1">
          <a:blip r:embed="rId7"/>
          <a:srcRect l="20948" r="21962"/>
          <a:stretch/>
        </p:blipFill>
        <p:spPr>
          <a:xfrm>
            <a:off x="-2696733" y="4617745"/>
            <a:ext cx="1531442" cy="1609483"/>
          </a:xfrm>
          <a:prstGeom prst="rect">
            <a:avLst/>
          </a:prstGeom>
        </p:spPr>
      </p:pic>
      <p:sp>
        <p:nvSpPr>
          <p:cNvPr id="48" name="TextBox 47">
            <a:extLst>
              <a:ext uri="{FF2B5EF4-FFF2-40B4-BE49-F238E27FC236}">
                <a16:creationId xmlns:a16="http://schemas.microsoft.com/office/drawing/2014/main" id="{8E10E7DE-83F4-4310-AFED-AE0450D81CA2}"/>
              </a:ext>
            </a:extLst>
          </p:cNvPr>
          <p:cNvSpPr txBox="1"/>
          <p:nvPr/>
        </p:nvSpPr>
        <p:spPr>
          <a:xfrm>
            <a:off x="4082282" y="2241564"/>
            <a:ext cx="3868640" cy="276999"/>
          </a:xfrm>
          <a:prstGeom prst="rect">
            <a:avLst/>
          </a:prstGeom>
          <a:solidFill>
            <a:schemeClr val="accent4">
              <a:lumMod val="75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Results</a:t>
            </a:r>
            <a:endParaRPr lang="en-US" sz="1400" b="1" dirty="0">
              <a:solidFill>
                <a:schemeClr val="bg1"/>
              </a:solidFill>
              <a:latin typeface="Arial Nova Light" panose="020B0604020202020204" pitchFamily="34" charset="0"/>
              <a:cs typeface="Arial" panose="020B0604020202020204" pitchFamily="34" charset="0"/>
            </a:endParaRPr>
          </a:p>
        </p:txBody>
      </p:sp>
      <p:sp>
        <p:nvSpPr>
          <p:cNvPr id="281" name="TextBox 280">
            <a:extLst>
              <a:ext uri="{FF2B5EF4-FFF2-40B4-BE49-F238E27FC236}">
                <a16:creationId xmlns:a16="http://schemas.microsoft.com/office/drawing/2014/main" id="{20957932-1FA8-4615-A562-8B93E6D22A36}"/>
              </a:ext>
            </a:extLst>
          </p:cNvPr>
          <p:cNvSpPr txBox="1"/>
          <p:nvPr/>
        </p:nvSpPr>
        <p:spPr>
          <a:xfrm>
            <a:off x="-2696733" y="4305759"/>
            <a:ext cx="1531441" cy="276999"/>
          </a:xfrm>
          <a:prstGeom prst="rect">
            <a:avLst/>
          </a:prstGeom>
          <a:solidFill>
            <a:schemeClr val="accent4">
              <a:lumMod val="75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Strategy Frequency</a:t>
            </a:r>
          </a:p>
        </p:txBody>
      </p:sp>
      <p:pic>
        <p:nvPicPr>
          <p:cNvPr id="301" name="Picture 300" descr="A picture containing person, outdoor, person&#10;&#10;Description automatically generated">
            <a:extLst>
              <a:ext uri="{FF2B5EF4-FFF2-40B4-BE49-F238E27FC236}">
                <a16:creationId xmlns:a16="http://schemas.microsoft.com/office/drawing/2014/main" id="{657BCB7B-3AAD-45C8-BA98-5C756855F43B}"/>
              </a:ext>
            </a:extLst>
          </p:cNvPr>
          <p:cNvPicPr>
            <a:picLocks noChangeAspect="1"/>
          </p:cNvPicPr>
          <p:nvPr/>
        </p:nvPicPr>
        <p:blipFill rotWithShape="1">
          <a:blip r:embed="rId8">
            <a:alphaModFix amt="70000"/>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6731" r="16731"/>
          <a:stretch/>
        </p:blipFill>
        <p:spPr>
          <a:xfrm>
            <a:off x="-2498223" y="3774983"/>
            <a:ext cx="433179" cy="433179"/>
          </a:xfrm>
          <a:prstGeom prst="rect">
            <a:avLst/>
          </a:prstGeom>
        </p:spPr>
      </p:pic>
      <p:pic>
        <p:nvPicPr>
          <p:cNvPr id="303" name="Picture 302">
            <a:extLst>
              <a:ext uri="{FF2B5EF4-FFF2-40B4-BE49-F238E27FC236}">
                <a16:creationId xmlns:a16="http://schemas.microsoft.com/office/drawing/2014/main" id="{4F76AEC2-D242-4877-86B5-80CAA4AB6194}"/>
              </a:ext>
            </a:extLst>
          </p:cNvPr>
          <p:cNvPicPr>
            <a:picLocks noChangeAspect="1"/>
          </p:cNvPicPr>
          <p:nvPr/>
        </p:nvPicPr>
        <p:blipFill rotWithShape="1">
          <a:blip r:embed="rId10">
            <a:alphaModFix amt="7000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21485" r="21485"/>
          <a:stretch/>
        </p:blipFill>
        <p:spPr>
          <a:xfrm>
            <a:off x="-1190366" y="2597271"/>
            <a:ext cx="435637" cy="435637"/>
          </a:xfrm>
          <a:prstGeom prst="rect">
            <a:avLst/>
          </a:prstGeom>
        </p:spPr>
      </p:pic>
      <p:pic>
        <p:nvPicPr>
          <p:cNvPr id="305" name="Picture 304">
            <a:extLst>
              <a:ext uri="{FF2B5EF4-FFF2-40B4-BE49-F238E27FC236}">
                <a16:creationId xmlns:a16="http://schemas.microsoft.com/office/drawing/2014/main" id="{41737C43-B13E-4219-8886-4B921BAA1149}"/>
              </a:ext>
            </a:extLst>
          </p:cNvPr>
          <p:cNvPicPr>
            <a:picLocks noChangeAspect="1"/>
          </p:cNvPicPr>
          <p:nvPr/>
        </p:nvPicPr>
        <p:blipFill rotWithShape="1">
          <a:blip r:embed="rId12">
            <a:alphaModFix amt="70000"/>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16667" r="16667"/>
          <a:stretch/>
        </p:blipFill>
        <p:spPr>
          <a:xfrm>
            <a:off x="-1769503" y="3771942"/>
            <a:ext cx="435638" cy="435638"/>
          </a:xfrm>
          <a:prstGeom prst="rect">
            <a:avLst/>
          </a:prstGeom>
        </p:spPr>
      </p:pic>
      <p:pic>
        <p:nvPicPr>
          <p:cNvPr id="313" name="Picture 312" descr="A picture containing stone&#10;&#10;Description automatically generated">
            <a:extLst>
              <a:ext uri="{FF2B5EF4-FFF2-40B4-BE49-F238E27FC236}">
                <a16:creationId xmlns:a16="http://schemas.microsoft.com/office/drawing/2014/main" id="{FD58785D-DF35-40CB-8736-E010534CF236}"/>
              </a:ext>
            </a:extLst>
          </p:cNvPr>
          <p:cNvPicPr>
            <a:picLocks noChangeAspect="1"/>
          </p:cNvPicPr>
          <p:nvPr/>
        </p:nvPicPr>
        <p:blipFill rotWithShape="1">
          <a:blip r:embed="rId14">
            <a:alphaModFix amt="70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l="30510" t="593" r="2873" b="-593"/>
          <a:stretch/>
        </p:blipFill>
        <p:spPr>
          <a:xfrm>
            <a:off x="-1894038" y="2212491"/>
            <a:ext cx="435639" cy="435639"/>
          </a:xfrm>
          <a:prstGeom prst="rect">
            <a:avLst/>
          </a:prstGeom>
        </p:spPr>
      </p:pic>
      <p:grpSp>
        <p:nvGrpSpPr>
          <p:cNvPr id="111" name="Group 110">
            <a:extLst>
              <a:ext uri="{FF2B5EF4-FFF2-40B4-BE49-F238E27FC236}">
                <a16:creationId xmlns:a16="http://schemas.microsoft.com/office/drawing/2014/main" id="{AEB6225B-8360-42C7-BB1F-CACBECE6B3B3}"/>
              </a:ext>
            </a:extLst>
          </p:cNvPr>
          <p:cNvGrpSpPr/>
          <p:nvPr/>
        </p:nvGrpSpPr>
        <p:grpSpPr>
          <a:xfrm>
            <a:off x="2201196" y="2537085"/>
            <a:ext cx="1806694" cy="2431895"/>
            <a:chOff x="229036" y="1126234"/>
            <a:chExt cx="1764264" cy="2388087"/>
          </a:xfrm>
        </p:grpSpPr>
        <p:sp>
          <p:nvSpPr>
            <p:cNvPr id="112" name="TextBox 111">
              <a:extLst>
                <a:ext uri="{FF2B5EF4-FFF2-40B4-BE49-F238E27FC236}">
                  <a16:creationId xmlns:a16="http://schemas.microsoft.com/office/drawing/2014/main" id="{2259A215-6A46-4E13-A7C5-BF5EBF45A5F7}"/>
                </a:ext>
              </a:extLst>
            </p:cNvPr>
            <p:cNvSpPr txBox="1"/>
            <p:nvPr/>
          </p:nvSpPr>
          <p:spPr>
            <a:xfrm>
              <a:off x="229694" y="1126234"/>
              <a:ext cx="1763606"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Forecasters</a:t>
              </a:r>
            </a:p>
          </p:txBody>
        </p:sp>
        <p:sp>
          <p:nvSpPr>
            <p:cNvPr id="113" name="Rectangle 112">
              <a:extLst>
                <a:ext uri="{FF2B5EF4-FFF2-40B4-BE49-F238E27FC236}">
                  <a16:creationId xmlns:a16="http://schemas.microsoft.com/office/drawing/2014/main" id="{12D127E8-3310-45AB-8776-6FBE98EF736D}"/>
                </a:ext>
              </a:extLst>
            </p:cNvPr>
            <p:cNvSpPr/>
            <p:nvPr/>
          </p:nvSpPr>
          <p:spPr>
            <a:xfrm>
              <a:off x="229036" y="1418545"/>
              <a:ext cx="1763606" cy="2095776"/>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218 participants were recruited via Prolific in 2021.</a:t>
              </a:r>
              <a:br>
                <a:rPr lang="en-US" sz="900" dirty="0">
                  <a:solidFill>
                    <a:schemeClr val="tx1"/>
                  </a:solidFill>
                  <a:latin typeface="Arial Nova Light" panose="020B0304020202020204" pitchFamily="34" charset="0"/>
                </a:rPr>
              </a:br>
              <a:endParaRPr lang="en-US" sz="4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Participants were presented with description of event, emotions experienced, and intensity of emotions.</a:t>
              </a:r>
            </a:p>
            <a:p>
              <a:pPr marL="112713" indent="-112713" algn="just">
                <a:buFont typeface="Arial" panose="020B0604020202020204" pitchFamily="34" charset="0"/>
                <a:buChar char="•"/>
              </a:pPr>
              <a:endParaRPr lang="en-US" sz="4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Participants were asked to forecast what strategy they would have used if they experienced the event. </a:t>
              </a:r>
            </a:p>
            <a:p>
              <a:pPr marL="112713" indent="-112713" algn="just">
                <a:buFont typeface="Arial" panose="020B0604020202020204" pitchFamily="34" charset="0"/>
                <a:buChar char="•"/>
              </a:pPr>
              <a:endParaRPr lang="en-US" sz="4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152 participants responded to all 88 scenarios and met inclusion criteria.</a:t>
              </a:r>
              <a:endParaRPr lang="en-US" sz="400" dirty="0">
                <a:solidFill>
                  <a:schemeClr val="tx1"/>
                </a:solidFill>
                <a:latin typeface="Arial Nova Light" panose="020B0304020202020204" pitchFamily="34" charset="0"/>
              </a:endParaRPr>
            </a:p>
            <a:p>
              <a:pPr algn="just"/>
              <a:endParaRPr lang="en-US" sz="400" dirty="0">
                <a:solidFill>
                  <a:schemeClr val="tx1"/>
                </a:solidFill>
                <a:latin typeface="Arial Nova Light" panose="020B0304020202020204" pitchFamily="34" charset="0"/>
              </a:endParaRPr>
            </a:p>
          </p:txBody>
        </p:sp>
      </p:grpSp>
      <p:grpSp>
        <p:nvGrpSpPr>
          <p:cNvPr id="17" name="Group 16">
            <a:extLst>
              <a:ext uri="{FF2B5EF4-FFF2-40B4-BE49-F238E27FC236}">
                <a16:creationId xmlns:a16="http://schemas.microsoft.com/office/drawing/2014/main" id="{D9DDEB6B-3C45-4BD1-B4EA-9938B89B086E}"/>
              </a:ext>
            </a:extLst>
          </p:cNvPr>
          <p:cNvGrpSpPr/>
          <p:nvPr/>
        </p:nvGrpSpPr>
        <p:grpSpPr>
          <a:xfrm>
            <a:off x="124252" y="5962257"/>
            <a:ext cx="1975608" cy="773044"/>
            <a:chOff x="125645" y="5218976"/>
            <a:chExt cx="1648598" cy="843216"/>
          </a:xfrm>
        </p:grpSpPr>
        <p:grpSp>
          <p:nvGrpSpPr>
            <p:cNvPr id="94" name="Group 93">
              <a:extLst>
                <a:ext uri="{FF2B5EF4-FFF2-40B4-BE49-F238E27FC236}">
                  <a16:creationId xmlns:a16="http://schemas.microsoft.com/office/drawing/2014/main" id="{176B0ACE-4097-4797-901A-096DF12DD168}"/>
                </a:ext>
              </a:extLst>
            </p:cNvPr>
            <p:cNvGrpSpPr/>
            <p:nvPr/>
          </p:nvGrpSpPr>
          <p:grpSpPr>
            <a:xfrm>
              <a:off x="125833" y="5218976"/>
              <a:ext cx="1648410" cy="843216"/>
              <a:chOff x="134453" y="2748319"/>
              <a:chExt cx="2451294" cy="843216"/>
            </a:xfrm>
          </p:grpSpPr>
          <p:sp>
            <p:nvSpPr>
              <p:cNvPr id="35" name="Rectangle 34">
                <a:extLst>
                  <a:ext uri="{FF2B5EF4-FFF2-40B4-BE49-F238E27FC236}">
                    <a16:creationId xmlns:a16="http://schemas.microsoft.com/office/drawing/2014/main" id="{F13397D4-2E50-410F-905E-FAB0E57F1FB2}"/>
                  </a:ext>
                </a:extLst>
              </p:cNvPr>
              <p:cNvSpPr/>
              <p:nvPr/>
            </p:nvSpPr>
            <p:spPr>
              <a:xfrm>
                <a:off x="134453" y="3037804"/>
                <a:ext cx="2451294" cy="553731"/>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50BE2A75-39F9-460C-AC65-19DF3AB58B02}"/>
                  </a:ext>
                </a:extLst>
              </p:cNvPr>
              <p:cNvSpPr txBox="1"/>
              <p:nvPr/>
            </p:nvSpPr>
            <p:spPr>
              <a:xfrm>
                <a:off x="134453" y="2748319"/>
                <a:ext cx="2451294" cy="276999"/>
              </a:xfrm>
              <a:prstGeom prst="rect">
                <a:avLst/>
              </a:prstGeom>
              <a:solidFill>
                <a:schemeClr val="accent1">
                  <a:lumMod val="50000"/>
                </a:schemeClr>
              </a:solidFill>
              <a:ln w="38100">
                <a:no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Experiencers Sample</a:t>
                </a:r>
                <a:endParaRPr lang="en-US" sz="800" dirty="0">
                  <a:solidFill>
                    <a:schemeClr val="bg1"/>
                  </a:solidFill>
                  <a:latin typeface="Arial Nova Light" panose="020B0604020202020204" pitchFamily="34" charset="0"/>
                  <a:cs typeface="Arial" panose="020B0604020202020204" pitchFamily="34" charset="0"/>
                </a:endParaRPr>
              </a:p>
            </p:txBody>
          </p:sp>
        </p:grpSp>
        <p:pic>
          <p:nvPicPr>
            <p:cNvPr id="11" name="Picture 10">
              <a:extLst>
                <a:ext uri="{FF2B5EF4-FFF2-40B4-BE49-F238E27FC236}">
                  <a16:creationId xmlns:a16="http://schemas.microsoft.com/office/drawing/2014/main" id="{4D1C0A75-DE8B-4E1B-A183-D54464F913F0}"/>
                </a:ext>
              </a:extLst>
            </p:cNvPr>
            <p:cNvPicPr>
              <a:picLocks noChangeAspect="1"/>
            </p:cNvPicPr>
            <p:nvPr/>
          </p:nvPicPr>
          <p:blipFill>
            <a:blip r:embed="rId16"/>
            <a:stretch>
              <a:fillRect/>
            </a:stretch>
          </p:blipFill>
          <p:spPr>
            <a:xfrm>
              <a:off x="125645" y="5507422"/>
              <a:ext cx="1607517" cy="553731"/>
            </a:xfrm>
            <a:prstGeom prst="rect">
              <a:avLst/>
            </a:prstGeom>
          </p:spPr>
        </p:pic>
      </p:grpSp>
      <p:grpSp>
        <p:nvGrpSpPr>
          <p:cNvPr id="16" name="Group 15">
            <a:extLst>
              <a:ext uri="{FF2B5EF4-FFF2-40B4-BE49-F238E27FC236}">
                <a16:creationId xmlns:a16="http://schemas.microsoft.com/office/drawing/2014/main" id="{4045EF2E-CAC3-47A1-8056-838C0BE1C9B9}"/>
              </a:ext>
            </a:extLst>
          </p:cNvPr>
          <p:cNvGrpSpPr/>
          <p:nvPr/>
        </p:nvGrpSpPr>
        <p:grpSpPr>
          <a:xfrm>
            <a:off x="2207745" y="5955727"/>
            <a:ext cx="1799472" cy="773044"/>
            <a:chOff x="2098491" y="5219868"/>
            <a:chExt cx="1902657" cy="843216"/>
          </a:xfrm>
        </p:grpSpPr>
        <p:grpSp>
          <p:nvGrpSpPr>
            <p:cNvPr id="115" name="Group 114">
              <a:extLst>
                <a:ext uri="{FF2B5EF4-FFF2-40B4-BE49-F238E27FC236}">
                  <a16:creationId xmlns:a16="http://schemas.microsoft.com/office/drawing/2014/main" id="{57E8F88D-4596-4B4C-96AD-60A902D1DA4F}"/>
                </a:ext>
              </a:extLst>
            </p:cNvPr>
            <p:cNvGrpSpPr/>
            <p:nvPr/>
          </p:nvGrpSpPr>
          <p:grpSpPr>
            <a:xfrm>
              <a:off x="2098491" y="5219868"/>
              <a:ext cx="1902657" cy="843216"/>
              <a:chOff x="134453" y="2748319"/>
              <a:chExt cx="2451294" cy="843216"/>
            </a:xfrm>
          </p:grpSpPr>
          <p:sp>
            <p:nvSpPr>
              <p:cNvPr id="117" name="Rectangle 116">
                <a:extLst>
                  <a:ext uri="{FF2B5EF4-FFF2-40B4-BE49-F238E27FC236}">
                    <a16:creationId xmlns:a16="http://schemas.microsoft.com/office/drawing/2014/main" id="{26A8F834-942D-49D8-8798-79F1E47CEF89}"/>
                  </a:ext>
                </a:extLst>
              </p:cNvPr>
              <p:cNvSpPr/>
              <p:nvPr/>
            </p:nvSpPr>
            <p:spPr>
              <a:xfrm>
                <a:off x="134453" y="3037804"/>
                <a:ext cx="2451294" cy="553731"/>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CB4676C1-E058-40AD-9ACC-14517F9E7251}"/>
                  </a:ext>
                </a:extLst>
              </p:cNvPr>
              <p:cNvSpPr txBox="1"/>
              <p:nvPr/>
            </p:nvSpPr>
            <p:spPr>
              <a:xfrm>
                <a:off x="134453" y="2748319"/>
                <a:ext cx="2451294" cy="276999"/>
              </a:xfrm>
              <a:prstGeom prst="rect">
                <a:avLst/>
              </a:prstGeom>
              <a:solidFill>
                <a:schemeClr val="accent1">
                  <a:lumMod val="50000"/>
                </a:schemeClr>
              </a:solidFill>
              <a:ln w="38100">
                <a:no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Forecasters Sample</a:t>
                </a:r>
                <a:endParaRPr lang="en-US" sz="800" dirty="0">
                  <a:solidFill>
                    <a:schemeClr val="bg1"/>
                  </a:solidFill>
                  <a:latin typeface="Arial Nova Light" panose="020B0604020202020204" pitchFamily="34" charset="0"/>
                  <a:cs typeface="Arial" panose="020B0604020202020204" pitchFamily="34" charset="0"/>
                </a:endParaRPr>
              </a:p>
            </p:txBody>
          </p:sp>
        </p:grpSp>
        <p:pic>
          <p:nvPicPr>
            <p:cNvPr id="14" name="Picture 13">
              <a:extLst>
                <a:ext uri="{FF2B5EF4-FFF2-40B4-BE49-F238E27FC236}">
                  <a16:creationId xmlns:a16="http://schemas.microsoft.com/office/drawing/2014/main" id="{A15FF298-FBA1-4A2A-BC5F-DEADCCAA2093}"/>
                </a:ext>
              </a:extLst>
            </p:cNvPr>
            <p:cNvPicPr>
              <a:picLocks noChangeAspect="1"/>
            </p:cNvPicPr>
            <p:nvPr/>
          </p:nvPicPr>
          <p:blipFill>
            <a:blip r:embed="rId17"/>
            <a:stretch>
              <a:fillRect/>
            </a:stretch>
          </p:blipFill>
          <p:spPr>
            <a:xfrm>
              <a:off x="2103300" y="5495975"/>
              <a:ext cx="1859280" cy="553731"/>
            </a:xfrm>
            <a:prstGeom prst="rect">
              <a:avLst/>
            </a:prstGeom>
          </p:spPr>
        </p:pic>
      </p:grpSp>
      <p:sp>
        <p:nvSpPr>
          <p:cNvPr id="124" name="TextBox 123">
            <a:extLst>
              <a:ext uri="{FF2B5EF4-FFF2-40B4-BE49-F238E27FC236}">
                <a16:creationId xmlns:a16="http://schemas.microsoft.com/office/drawing/2014/main" id="{D0BBB342-7297-4D8F-B5F8-D8B06F3944EB}"/>
              </a:ext>
            </a:extLst>
          </p:cNvPr>
          <p:cNvSpPr txBox="1"/>
          <p:nvPr/>
        </p:nvSpPr>
        <p:spPr>
          <a:xfrm>
            <a:off x="139251" y="2246079"/>
            <a:ext cx="3868640" cy="276999"/>
          </a:xfrm>
          <a:prstGeom prst="rect">
            <a:avLst/>
          </a:prstGeom>
          <a:solidFill>
            <a:schemeClr val="accent1">
              <a:lumMod val="50000"/>
            </a:schemeClr>
          </a:solidFill>
          <a:ln w="3175">
            <a:no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Methods</a:t>
            </a:r>
          </a:p>
        </p:txBody>
      </p:sp>
      <p:grpSp>
        <p:nvGrpSpPr>
          <p:cNvPr id="6" name="Group 5">
            <a:extLst>
              <a:ext uri="{FF2B5EF4-FFF2-40B4-BE49-F238E27FC236}">
                <a16:creationId xmlns:a16="http://schemas.microsoft.com/office/drawing/2014/main" id="{6FE37900-E7C1-4F1A-B7D2-05B93AD20BD1}"/>
              </a:ext>
            </a:extLst>
          </p:cNvPr>
          <p:cNvGrpSpPr/>
          <p:nvPr/>
        </p:nvGrpSpPr>
        <p:grpSpPr>
          <a:xfrm>
            <a:off x="4555839" y="2642266"/>
            <a:ext cx="3012932" cy="1723306"/>
            <a:chOff x="3386559" y="2889276"/>
            <a:chExt cx="2479050" cy="1416484"/>
          </a:xfrm>
        </p:grpSpPr>
        <p:pic>
          <p:nvPicPr>
            <p:cNvPr id="21" name="Picture 20">
              <a:extLst>
                <a:ext uri="{FF2B5EF4-FFF2-40B4-BE49-F238E27FC236}">
                  <a16:creationId xmlns:a16="http://schemas.microsoft.com/office/drawing/2014/main" id="{A24C7400-A369-46C6-95D5-EE1609BC557D}"/>
                </a:ext>
              </a:extLst>
            </p:cNvPr>
            <p:cNvPicPr>
              <a:picLocks noChangeAspect="1"/>
            </p:cNvPicPr>
            <p:nvPr/>
          </p:nvPicPr>
          <p:blipFill>
            <a:blip r:embed="rId18"/>
            <a:stretch>
              <a:fillRect/>
            </a:stretch>
          </p:blipFill>
          <p:spPr>
            <a:xfrm>
              <a:off x="3386559" y="2915322"/>
              <a:ext cx="2479050" cy="1390438"/>
            </a:xfrm>
            <a:prstGeom prst="rect">
              <a:avLst/>
            </a:prstGeom>
          </p:spPr>
        </p:pic>
        <p:sp>
          <p:nvSpPr>
            <p:cNvPr id="127" name="TextBox 126">
              <a:extLst>
                <a:ext uri="{FF2B5EF4-FFF2-40B4-BE49-F238E27FC236}">
                  <a16:creationId xmlns:a16="http://schemas.microsoft.com/office/drawing/2014/main" id="{C2207736-D072-4EBB-8658-221F1E82BBA5}"/>
                </a:ext>
              </a:extLst>
            </p:cNvPr>
            <p:cNvSpPr txBox="1"/>
            <p:nvPr/>
          </p:nvSpPr>
          <p:spPr>
            <a:xfrm>
              <a:off x="3669208" y="3888900"/>
              <a:ext cx="2119491" cy="215444"/>
            </a:xfrm>
            <a:prstGeom prst="rect">
              <a:avLst/>
            </a:prstGeom>
            <a:noFill/>
          </p:spPr>
          <p:txBody>
            <a:bodyPr wrap="none" rtlCol="0">
              <a:spAutoFit/>
            </a:bodyPr>
            <a:lstStyle/>
            <a:p>
              <a:pPr algn="ctr"/>
              <a:r>
                <a:rPr lang="en-US" sz="800" dirty="0">
                  <a:latin typeface="Arial Nova Light" panose="020B0304020202020204" pitchFamily="34" charset="0"/>
                </a:rPr>
                <a:t>OR = 0.93, 95%CI = [0.52 – 1.65], p &gt; 0.10</a:t>
              </a:r>
            </a:p>
          </p:txBody>
        </p:sp>
        <p:sp>
          <p:nvSpPr>
            <p:cNvPr id="72" name="TextBox 71">
              <a:extLst>
                <a:ext uri="{FF2B5EF4-FFF2-40B4-BE49-F238E27FC236}">
                  <a16:creationId xmlns:a16="http://schemas.microsoft.com/office/drawing/2014/main" id="{999B14BE-5FB3-4245-86F1-A5F168D763AB}"/>
                </a:ext>
              </a:extLst>
            </p:cNvPr>
            <p:cNvSpPr txBox="1"/>
            <p:nvPr/>
          </p:nvSpPr>
          <p:spPr>
            <a:xfrm>
              <a:off x="3640353" y="2921410"/>
              <a:ext cx="2177199" cy="455363"/>
            </a:xfrm>
            <a:prstGeom prst="rect">
              <a:avLst/>
            </a:prstGeom>
            <a:noFill/>
          </p:spPr>
          <p:txBody>
            <a:bodyPr wrap="square" rtlCol="0">
              <a:spAutoFit/>
            </a:bodyPr>
            <a:lstStyle/>
            <a:p>
              <a:pPr algn="ctr"/>
              <a:r>
                <a:rPr lang="en-US" sz="1000" dirty="0">
                  <a:latin typeface="Arial Nova Light" panose="020B0304020202020204" pitchFamily="34" charset="0"/>
                </a:rPr>
                <a:t>Affective intensity </a:t>
              </a:r>
              <a:r>
                <a:rPr lang="en-US" sz="1000" b="1" dirty="0">
                  <a:latin typeface="Arial Nova Light" panose="020B0304020202020204" pitchFamily="34" charset="0"/>
                </a:rPr>
                <a:t>did not </a:t>
              </a:r>
            </a:p>
            <a:p>
              <a:pPr algn="ctr"/>
              <a:r>
                <a:rPr lang="en-US" sz="1000" dirty="0">
                  <a:latin typeface="Arial Nova Light" panose="020B0304020202020204" pitchFamily="34" charset="0"/>
                </a:rPr>
                <a:t>predict strategy usage</a:t>
              </a:r>
            </a:p>
            <a:p>
              <a:pPr algn="ctr"/>
              <a:r>
                <a:rPr lang="en-US" sz="1000" dirty="0">
                  <a:latin typeface="Arial Nova Light" panose="020B0304020202020204" pitchFamily="34" charset="0"/>
                </a:rPr>
                <a:t>for experiencers.</a:t>
              </a:r>
              <a:endParaRPr lang="en-US" dirty="0"/>
            </a:p>
          </p:txBody>
        </p:sp>
        <p:pic>
          <p:nvPicPr>
            <p:cNvPr id="73" name="Graphic 72" descr="Gears">
              <a:extLst>
                <a:ext uri="{FF2B5EF4-FFF2-40B4-BE49-F238E27FC236}">
                  <a16:creationId xmlns:a16="http://schemas.microsoft.com/office/drawing/2014/main" id="{6BBA3635-8544-4735-AE78-F5892966BED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06340" y="3921244"/>
              <a:ext cx="234014" cy="234014"/>
            </a:xfrm>
            <a:prstGeom prst="rect">
              <a:avLst/>
            </a:prstGeom>
          </p:spPr>
        </p:pic>
        <p:pic>
          <p:nvPicPr>
            <p:cNvPr id="74" name="Graphic 73" descr="Eye">
              <a:extLst>
                <a:ext uri="{FF2B5EF4-FFF2-40B4-BE49-F238E27FC236}">
                  <a16:creationId xmlns:a16="http://schemas.microsoft.com/office/drawing/2014/main" id="{C96B785E-A6B8-451E-9BA5-0ED7705293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15625" y="2889276"/>
              <a:ext cx="215444" cy="215444"/>
            </a:xfrm>
            <a:prstGeom prst="rect">
              <a:avLst/>
            </a:prstGeom>
          </p:spPr>
        </p:pic>
      </p:grpSp>
      <p:sp>
        <p:nvSpPr>
          <p:cNvPr id="84" name="TextBox 83">
            <a:extLst>
              <a:ext uri="{FF2B5EF4-FFF2-40B4-BE49-F238E27FC236}">
                <a16:creationId xmlns:a16="http://schemas.microsoft.com/office/drawing/2014/main" id="{A54B5F4B-7AD2-4745-B978-A9C58AEF184A}"/>
              </a:ext>
            </a:extLst>
          </p:cNvPr>
          <p:cNvSpPr txBox="1"/>
          <p:nvPr/>
        </p:nvSpPr>
        <p:spPr>
          <a:xfrm>
            <a:off x="4315842" y="2568634"/>
            <a:ext cx="448692" cy="369332"/>
          </a:xfrm>
          <a:prstGeom prst="rect">
            <a:avLst/>
          </a:prstGeom>
          <a:noFill/>
        </p:spPr>
        <p:txBody>
          <a:bodyPr wrap="square" rtlCol="0">
            <a:spAutoFit/>
          </a:bodyPr>
          <a:lstStyle/>
          <a:p>
            <a:r>
              <a:rPr lang="en-US" dirty="0">
                <a:latin typeface="Arial Nova Light" panose="020B0304020202020204" pitchFamily="34" charset="0"/>
              </a:rPr>
              <a:t>A.</a:t>
            </a:r>
          </a:p>
        </p:txBody>
      </p:sp>
      <p:grpSp>
        <p:nvGrpSpPr>
          <p:cNvPr id="3" name="Group 2">
            <a:extLst>
              <a:ext uri="{FF2B5EF4-FFF2-40B4-BE49-F238E27FC236}">
                <a16:creationId xmlns:a16="http://schemas.microsoft.com/office/drawing/2014/main" id="{674C0E7E-28FF-49F9-888A-9CC4AF78B66E}"/>
              </a:ext>
            </a:extLst>
          </p:cNvPr>
          <p:cNvGrpSpPr/>
          <p:nvPr/>
        </p:nvGrpSpPr>
        <p:grpSpPr>
          <a:xfrm>
            <a:off x="4312818" y="4305759"/>
            <a:ext cx="3178150" cy="1916126"/>
            <a:chOff x="4315842" y="4268972"/>
            <a:chExt cx="3178150" cy="1916126"/>
          </a:xfrm>
        </p:grpSpPr>
        <p:grpSp>
          <p:nvGrpSpPr>
            <p:cNvPr id="5" name="Group 4">
              <a:extLst>
                <a:ext uri="{FF2B5EF4-FFF2-40B4-BE49-F238E27FC236}">
                  <a16:creationId xmlns:a16="http://schemas.microsoft.com/office/drawing/2014/main" id="{69F0014B-CA2D-45A4-A401-AB3D24E8EF95}"/>
                </a:ext>
              </a:extLst>
            </p:cNvPr>
            <p:cNvGrpSpPr/>
            <p:nvPr/>
          </p:nvGrpSpPr>
          <p:grpSpPr>
            <a:xfrm>
              <a:off x="4548451" y="4338951"/>
              <a:ext cx="2945541" cy="1846147"/>
              <a:chOff x="3374309" y="4271716"/>
              <a:chExt cx="2479051" cy="1401979"/>
            </a:xfrm>
          </p:grpSpPr>
          <p:pic>
            <p:nvPicPr>
              <p:cNvPr id="4" name="Picture 3">
                <a:extLst>
                  <a:ext uri="{FF2B5EF4-FFF2-40B4-BE49-F238E27FC236}">
                    <a16:creationId xmlns:a16="http://schemas.microsoft.com/office/drawing/2014/main" id="{D5797A96-77A4-4D59-B64B-987970C18C7F}"/>
                  </a:ext>
                </a:extLst>
              </p:cNvPr>
              <p:cNvPicPr>
                <a:picLocks noChangeAspect="1"/>
              </p:cNvPicPr>
              <p:nvPr/>
            </p:nvPicPr>
            <p:blipFill>
              <a:blip r:embed="rId23"/>
              <a:stretch>
                <a:fillRect/>
              </a:stretch>
            </p:blipFill>
            <p:spPr>
              <a:xfrm>
                <a:off x="3374309" y="4291932"/>
                <a:ext cx="2479051" cy="1381763"/>
              </a:xfrm>
              <a:prstGeom prst="rect">
                <a:avLst/>
              </a:prstGeom>
            </p:spPr>
          </p:pic>
          <p:sp>
            <p:nvSpPr>
              <p:cNvPr id="77" name="TextBox 76">
                <a:extLst>
                  <a:ext uri="{FF2B5EF4-FFF2-40B4-BE49-F238E27FC236}">
                    <a16:creationId xmlns:a16="http://schemas.microsoft.com/office/drawing/2014/main" id="{D462A1DB-504C-4E4F-BAC3-26E0119DE820}"/>
                  </a:ext>
                </a:extLst>
              </p:cNvPr>
              <p:cNvSpPr txBox="1"/>
              <p:nvPr/>
            </p:nvSpPr>
            <p:spPr>
              <a:xfrm>
                <a:off x="3632424" y="5279338"/>
                <a:ext cx="2119490" cy="215444"/>
              </a:xfrm>
              <a:prstGeom prst="rect">
                <a:avLst/>
              </a:prstGeom>
              <a:noFill/>
            </p:spPr>
            <p:txBody>
              <a:bodyPr wrap="none" rtlCol="0">
                <a:spAutoFit/>
              </a:bodyPr>
              <a:lstStyle/>
              <a:p>
                <a:pPr algn="ctr"/>
                <a:r>
                  <a:rPr lang="fr-FR" sz="800" dirty="0">
                    <a:latin typeface="Arial Nova Light" panose="020B0304020202020204" pitchFamily="34" charset="0"/>
                  </a:rPr>
                  <a:t>OR = 1.12, 95%CI = [1.04 - 1.20]), </a:t>
                </a:r>
                <a:r>
                  <a:rPr lang="en-US" sz="800" dirty="0">
                    <a:latin typeface="Arial Nova Light" panose="020B0304020202020204" pitchFamily="34" charset="0"/>
                  </a:rPr>
                  <a:t>p &lt; 0.01</a:t>
                </a:r>
              </a:p>
            </p:txBody>
          </p:sp>
          <p:pic>
            <p:nvPicPr>
              <p:cNvPr id="80" name="Graphic 79" descr="Gears">
                <a:extLst>
                  <a:ext uri="{FF2B5EF4-FFF2-40B4-BE49-F238E27FC236}">
                    <a16:creationId xmlns:a16="http://schemas.microsoft.com/office/drawing/2014/main" id="{F9414E80-8919-4418-A02A-A22AC217EE6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397055" y="5303684"/>
                <a:ext cx="234014" cy="234014"/>
              </a:xfrm>
              <a:prstGeom prst="rect">
                <a:avLst/>
              </a:prstGeom>
            </p:spPr>
          </p:pic>
          <p:pic>
            <p:nvPicPr>
              <p:cNvPr id="81" name="Graphic 80" descr="Eye">
                <a:extLst>
                  <a:ext uri="{FF2B5EF4-FFF2-40B4-BE49-F238E27FC236}">
                    <a16:creationId xmlns:a16="http://schemas.microsoft.com/office/drawing/2014/main" id="{127D4925-7E46-4106-BF33-2731EB1A37A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06340" y="4271716"/>
                <a:ext cx="215444" cy="215444"/>
              </a:xfrm>
              <a:prstGeom prst="rect">
                <a:avLst/>
              </a:prstGeom>
            </p:spPr>
          </p:pic>
          <p:sp>
            <p:nvSpPr>
              <p:cNvPr id="83" name="TextBox 82">
                <a:extLst>
                  <a:ext uri="{FF2B5EF4-FFF2-40B4-BE49-F238E27FC236}">
                    <a16:creationId xmlns:a16="http://schemas.microsoft.com/office/drawing/2014/main" id="{B7DA2A49-B3D5-466F-9229-2411FA7DAD55}"/>
                  </a:ext>
                </a:extLst>
              </p:cNvPr>
              <p:cNvSpPr txBox="1"/>
              <p:nvPr/>
            </p:nvSpPr>
            <p:spPr>
              <a:xfrm>
                <a:off x="3669208" y="4291932"/>
                <a:ext cx="2177199" cy="553998"/>
              </a:xfrm>
              <a:prstGeom prst="rect">
                <a:avLst/>
              </a:prstGeom>
              <a:noFill/>
            </p:spPr>
            <p:txBody>
              <a:bodyPr wrap="square" rtlCol="0">
                <a:spAutoFit/>
              </a:bodyPr>
              <a:lstStyle/>
              <a:p>
                <a:pPr algn="ctr"/>
                <a:r>
                  <a:rPr lang="en-US" sz="1000" dirty="0">
                    <a:latin typeface="Arial Nova Light" panose="020B0304020202020204" pitchFamily="34" charset="0"/>
                  </a:rPr>
                  <a:t>Affective intensity </a:t>
                </a:r>
                <a:r>
                  <a:rPr lang="en-US" sz="1000" b="1" dirty="0">
                    <a:latin typeface="Arial Nova Light" panose="020B0304020202020204" pitchFamily="34" charset="0"/>
                  </a:rPr>
                  <a:t>did </a:t>
                </a:r>
              </a:p>
              <a:p>
                <a:pPr algn="ctr"/>
                <a:r>
                  <a:rPr lang="en-US" sz="1000" dirty="0">
                    <a:latin typeface="Arial Nova Light" panose="020B0304020202020204" pitchFamily="34" charset="0"/>
                  </a:rPr>
                  <a:t>predict strategy choice </a:t>
                </a:r>
              </a:p>
              <a:p>
                <a:pPr algn="ctr"/>
                <a:r>
                  <a:rPr lang="en-US" sz="1000" dirty="0">
                    <a:latin typeface="Arial Nova Light" panose="020B0304020202020204" pitchFamily="34" charset="0"/>
                  </a:rPr>
                  <a:t>for forecasters.</a:t>
                </a:r>
                <a:endParaRPr lang="en-US" dirty="0"/>
              </a:p>
            </p:txBody>
          </p:sp>
        </p:grpSp>
        <p:sp>
          <p:nvSpPr>
            <p:cNvPr id="85" name="TextBox 84">
              <a:extLst>
                <a:ext uri="{FF2B5EF4-FFF2-40B4-BE49-F238E27FC236}">
                  <a16:creationId xmlns:a16="http://schemas.microsoft.com/office/drawing/2014/main" id="{46DA782D-5EAA-4429-B175-A1DAD13D3725}"/>
                </a:ext>
              </a:extLst>
            </p:cNvPr>
            <p:cNvSpPr txBox="1"/>
            <p:nvPr/>
          </p:nvSpPr>
          <p:spPr>
            <a:xfrm>
              <a:off x="4315842" y="4268972"/>
              <a:ext cx="542646" cy="369332"/>
            </a:xfrm>
            <a:prstGeom prst="rect">
              <a:avLst/>
            </a:prstGeom>
            <a:noFill/>
          </p:spPr>
          <p:txBody>
            <a:bodyPr wrap="square" rtlCol="0">
              <a:spAutoFit/>
            </a:bodyPr>
            <a:lstStyle/>
            <a:p>
              <a:r>
                <a:rPr lang="en-US" dirty="0">
                  <a:latin typeface="Arial Nova Light" panose="020B0304020202020204" pitchFamily="34" charset="0"/>
                </a:rPr>
                <a:t>B.</a:t>
              </a:r>
            </a:p>
          </p:txBody>
        </p:sp>
      </p:grpSp>
      <p:grpSp>
        <p:nvGrpSpPr>
          <p:cNvPr id="8" name="Group 7">
            <a:extLst>
              <a:ext uri="{FF2B5EF4-FFF2-40B4-BE49-F238E27FC236}">
                <a16:creationId xmlns:a16="http://schemas.microsoft.com/office/drawing/2014/main" id="{FA443179-8714-45DD-BBA7-CB836B200D8A}"/>
              </a:ext>
            </a:extLst>
          </p:cNvPr>
          <p:cNvGrpSpPr/>
          <p:nvPr/>
        </p:nvGrpSpPr>
        <p:grpSpPr>
          <a:xfrm>
            <a:off x="124251" y="4983209"/>
            <a:ext cx="3882965" cy="1084823"/>
            <a:chOff x="124251" y="4983209"/>
            <a:chExt cx="3890296" cy="1084823"/>
          </a:xfrm>
        </p:grpSpPr>
        <p:sp>
          <p:nvSpPr>
            <p:cNvPr id="283" name="TextBox 282">
              <a:extLst>
                <a:ext uri="{FF2B5EF4-FFF2-40B4-BE49-F238E27FC236}">
                  <a16:creationId xmlns:a16="http://schemas.microsoft.com/office/drawing/2014/main" id="{BBFD8302-7AE4-4FCE-A664-54C12E1473DC}"/>
                </a:ext>
              </a:extLst>
            </p:cNvPr>
            <p:cNvSpPr txBox="1"/>
            <p:nvPr/>
          </p:nvSpPr>
          <p:spPr>
            <a:xfrm>
              <a:off x="124251" y="4983209"/>
              <a:ext cx="3890296" cy="261610"/>
            </a:xfrm>
            <a:prstGeom prst="rect">
              <a:avLst/>
            </a:prstGeom>
            <a:solidFill>
              <a:schemeClr val="accent4">
                <a:lumMod val="75000"/>
              </a:schemeClr>
            </a:solidFill>
            <a:ln w="3175">
              <a:solidFill>
                <a:schemeClr val="bg1"/>
              </a:solidFill>
            </a:ln>
          </p:spPr>
          <p:txBody>
            <a:bodyPr wrap="square" rtlCol="0">
              <a:spAutoFit/>
            </a:bodyPr>
            <a:lstStyle/>
            <a:p>
              <a:pPr algn="ctr"/>
              <a:r>
                <a:rPr lang="en-US" sz="1050" b="1" dirty="0">
                  <a:solidFill>
                    <a:schemeClr val="bg1"/>
                  </a:solidFill>
                  <a:latin typeface="Arial Nova Light" panose="020B0604020202020204" pitchFamily="34" charset="0"/>
                  <a:cs typeface="Arial" panose="020B0604020202020204" pitchFamily="34" charset="0"/>
                </a:rPr>
                <a:t>Strategy Examples</a:t>
              </a:r>
            </a:p>
          </p:txBody>
        </p:sp>
        <p:pic>
          <p:nvPicPr>
            <p:cNvPr id="284" name="Picture 283" descr="A picture containing building, outdoor, person, stone&#10;&#10;Description automatically generated">
              <a:extLst>
                <a:ext uri="{FF2B5EF4-FFF2-40B4-BE49-F238E27FC236}">
                  <a16:creationId xmlns:a16="http://schemas.microsoft.com/office/drawing/2014/main" id="{189FC2BA-C2B0-400F-86C4-B1AF22D3491A}"/>
                </a:ext>
              </a:extLst>
            </p:cNvPr>
            <p:cNvPicPr>
              <a:picLocks noChangeAspect="1"/>
            </p:cNvPicPr>
            <p:nvPr/>
          </p:nvPicPr>
          <p:blipFill rotWithShape="1">
            <a:blip r:embed="rId24">
              <a:alphaModFix amt="70000"/>
              <a:extLst>
                <a:ext uri="{BEBA8EAE-BF5A-486C-A8C5-ECC9F3942E4B}">
                  <a14:imgProps xmlns:a14="http://schemas.microsoft.com/office/drawing/2010/main">
                    <a14:imgLayer r:embed="rId25">
                      <a14:imgEffect>
                        <a14:backgroundRemoval t="10000" b="90000" l="10000" r="90000">
                          <a14:foregroundMark x1="66090" y1="17440" x2="64103" y2="24384"/>
                          <a14:foregroundMark x1="64103" y1="24384" x2="64679" y2="31732"/>
                          <a14:foregroundMark x1="64679" y1="31732" x2="62604" y2="38434"/>
                          <a14:foregroundMark x1="62604" y1="38434" x2="63354" y2="45418"/>
                          <a14:foregroundMark x1="63354" y1="45418" x2="68050" y2="59144"/>
                          <a14:foregroundMark x1="68050" y1="59144" x2="68943" y2="80581"/>
                          <a14:foregroundMark x1="68943" y1="80581" x2="70787" y2="85547"/>
                          <a14:foregroundMark x1="66811" y1="20347" x2="66811" y2="20347"/>
                          <a14:foregroundMark x1="66494" y1="20791" x2="66494" y2="20791"/>
                          <a14:foregroundMark x1="67214" y1="21316" x2="67214" y2="21316"/>
                          <a14:foregroundMark x1="67214" y1="20872" x2="67214" y2="20872"/>
                          <a14:foregroundMark x1="67675" y1="20226" x2="67675" y2="20226"/>
                          <a14:foregroundMark x1="62518" y1="20226" x2="62518" y2="20226"/>
                          <a14:foregroundMark x1="62460" y1="19984" x2="62460" y2="19984"/>
                          <a14:foregroundMark x1="62604" y1="20428" x2="62835" y2="21558"/>
                          <a14:foregroundMark x1="72429" y1="57206" x2="71795" y2="58539"/>
                          <a14:foregroundMark x1="71420" y1="56924" x2="71420" y2="56924"/>
                          <a14:foregroundMark x1="71161" y1="58175" x2="71161" y2="58175"/>
                          <a14:foregroundMark x1="71276" y1="58135" x2="71161" y2="58135"/>
                          <a14:foregroundMark x1="59522" y1="86839" x2="59522" y2="86839"/>
                          <a14:foregroundMark x1="59262" y1="88050" x2="59262" y2="88050"/>
                          <a14:foregroundMark x1="44656" y1="81268" x2="44800" y2="77917"/>
                          <a14:foregroundMark x1="43619" y1="81470" x2="43849" y2="80339"/>
                          <a14:foregroundMark x1="46442" y1="31046" x2="46816" y2="35971"/>
                          <a14:foregroundMark x1="48747" y1="32620" x2="48747" y2="32620"/>
                          <a14:foregroundMark x1="45635" y1="31126" x2="45635" y2="31126"/>
                          <a14:foregroundMark x1="45635" y1="30561" x2="45635" y2="30561"/>
                          <a14:foregroundMark x1="38836" y1="38757" x2="38317" y2="39725"/>
                          <a14:foregroundMark x1="31029" y1="43197" x2="31720" y2="46266"/>
                          <a14:foregroundMark x1="24229" y1="46468" x2="24517" y2="50061"/>
                          <a14:foregroundMark x1="25180" y1="44772" x2="25180" y2="44772"/>
                          <a14:foregroundMark x1="25324" y1="44530" x2="25209" y2="44651"/>
                          <a14:foregroundMark x1="23394" y1="50424" x2="21694" y2="54865"/>
                          <a14:foregroundMark x1="45203" y1="32620" x2="45549" y2="33185"/>
                          <a14:foregroundMark x1="45578" y1="31813" x2="45462" y2="31813"/>
                          <a14:foregroundMark x1="47047" y1="29189" x2="47047" y2="29189"/>
                          <a14:foregroundMark x1="47220" y1="29229" x2="47220" y2="29229"/>
                          <a14:foregroundMark x1="44224" y1="78684" x2="44108" y2="79289"/>
                          <a14:foregroundMark x1="43503" y1="80622" x2="43503" y2="80622"/>
                          <a14:foregroundMark x1="22645" y1="64715" x2="22645" y2="64715"/>
                          <a14:backgroundMark x1="71593" y1="51312" x2="71593" y2="51312"/>
                          <a14:backgroundMark x1="71449" y1="51433" x2="71593" y2="51675"/>
                          <a14:backgroundMark x1="71420" y1="53088" x2="71420" y2="53088"/>
                          <a14:backgroundMark x1="71334" y1="56318" x2="71334" y2="56318"/>
                          <a14:backgroundMark x1="74186" y1="54461" x2="73927" y2="56076"/>
                          <a14:backgroundMark x1="74071" y1="54501" x2="74071" y2="53573"/>
                          <a14:backgroundMark x1="71363" y1="57449" x2="71363" y2="57449"/>
                          <a14:backgroundMark x1="71075" y1="57449" x2="71075" y2="57449"/>
                          <a14:backgroundMark x1="64506" y1="66613" x2="64650" y2="64392"/>
                          <a14:backgroundMark x1="64996" y1="65200" x2="64996" y2="65200"/>
                          <a14:backgroundMark x1="64938" y1="64756" x2="64938" y2="64756"/>
                          <a14:backgroundMark x1="45405" y1="31167" x2="45405" y2="31167"/>
                          <a14:backgroundMark x1="45232" y1="32055" x2="45232" y2="32055"/>
                          <a14:backgroundMark x1="46327" y1="68430" x2="46327" y2="68430"/>
                          <a14:backgroundMark x1="46125" y1="81712" x2="46125" y2="81712"/>
                          <a14:backgroundMark x1="36819" y1="77957" x2="37511" y2="71700"/>
                          <a14:backgroundMark x1="34572" y1="78199" x2="34572" y2="78199"/>
                          <a14:backgroundMark x1="32008" y1="77150" x2="32008" y2="77594"/>
                          <a14:backgroundMark x1="29530" y1="76706" x2="29790" y2="76302"/>
                          <a14:backgroundMark x1="26592" y1="73557" x2="26592" y2="73557"/>
                          <a14:backgroundMark x1="26678" y1="70367" x2="26678" y2="70367"/>
                          <a14:backgroundMark x1="37568" y1="71377" x2="37511" y2="70327"/>
                          <a14:backgroundMark x1="24719" y1="75495" x2="25353" y2="7614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6"/>
                </a:ext>
              </a:extLst>
            </a:blip>
            <a:srcRect l="19640" t="10662" r="24156" b="6239"/>
            <a:stretch/>
          </p:blipFill>
          <p:spPr>
            <a:xfrm flipH="1">
              <a:off x="241347" y="5244819"/>
              <a:ext cx="650719" cy="696184"/>
            </a:xfrm>
            <a:prstGeom prst="rect">
              <a:avLst/>
            </a:prstGeom>
          </p:spPr>
        </p:pic>
        <p:pic>
          <p:nvPicPr>
            <p:cNvPr id="285" name="Picture 284">
              <a:extLst>
                <a:ext uri="{FF2B5EF4-FFF2-40B4-BE49-F238E27FC236}">
                  <a16:creationId xmlns:a16="http://schemas.microsoft.com/office/drawing/2014/main" id="{0A03EFED-2608-4535-B171-2B39C2125A9D}"/>
                </a:ext>
              </a:extLst>
            </p:cNvPr>
            <p:cNvPicPr>
              <a:picLocks noChangeAspect="1"/>
            </p:cNvPicPr>
            <p:nvPr/>
          </p:nvPicPr>
          <p:blipFill rotWithShape="1">
            <a:blip r:embed="rId27">
              <a:alphaModFix amt="70000"/>
              <a:extLst>
                <a:ext uri="{BEBA8EAE-BF5A-486C-A8C5-ECC9F3942E4B}">
                  <a14:imgProps xmlns:a14="http://schemas.microsoft.com/office/drawing/2010/main">
                    <a14:imgLayer r:embed="rId28">
                      <a14:imgEffect>
                        <a14:backgroundRemoval t="9967" b="96242" l="9804" r="89951">
                          <a14:foregroundMark x1="36275" y1="96242" x2="38725" y2="9248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9"/>
                </a:ext>
              </a:extLst>
            </a:blip>
            <a:srcRect l="10105" t="6535" r="38513" b="2665"/>
            <a:stretch/>
          </p:blipFill>
          <p:spPr>
            <a:xfrm>
              <a:off x="2498635" y="5247630"/>
              <a:ext cx="246963" cy="650046"/>
            </a:xfrm>
            <a:prstGeom prst="rect">
              <a:avLst/>
            </a:prstGeom>
          </p:spPr>
        </p:pic>
        <p:grpSp>
          <p:nvGrpSpPr>
            <p:cNvPr id="287" name="Group 286">
              <a:extLst>
                <a:ext uri="{FF2B5EF4-FFF2-40B4-BE49-F238E27FC236}">
                  <a16:creationId xmlns:a16="http://schemas.microsoft.com/office/drawing/2014/main" id="{E532FA17-9C3F-4B43-9008-7FAC33AB0695}"/>
                </a:ext>
              </a:extLst>
            </p:cNvPr>
            <p:cNvGrpSpPr/>
            <p:nvPr/>
          </p:nvGrpSpPr>
          <p:grpSpPr>
            <a:xfrm>
              <a:off x="2815835" y="5327699"/>
              <a:ext cx="1192053" cy="569976"/>
              <a:chOff x="4737487" y="5723155"/>
              <a:chExt cx="1109973" cy="569976"/>
            </a:xfrm>
          </p:grpSpPr>
          <p:pic>
            <p:nvPicPr>
              <p:cNvPr id="297" name="Graphic 296" descr="Gears">
                <a:extLst>
                  <a:ext uri="{FF2B5EF4-FFF2-40B4-BE49-F238E27FC236}">
                    <a16:creationId xmlns:a16="http://schemas.microsoft.com/office/drawing/2014/main" id="{08265AFA-8D7F-4CD4-81F0-2F0043D00E2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737487" y="5777373"/>
                <a:ext cx="334171" cy="334171"/>
              </a:xfrm>
              <a:prstGeom prst="rect">
                <a:avLst/>
              </a:prstGeom>
            </p:spPr>
          </p:pic>
          <p:sp>
            <p:nvSpPr>
              <p:cNvPr id="298" name="TextBox 297">
                <a:extLst>
                  <a:ext uri="{FF2B5EF4-FFF2-40B4-BE49-F238E27FC236}">
                    <a16:creationId xmlns:a16="http://schemas.microsoft.com/office/drawing/2014/main" id="{F63D0157-9C8A-4694-A61F-F41054AC8950}"/>
                  </a:ext>
                </a:extLst>
              </p:cNvPr>
              <p:cNvSpPr txBox="1"/>
              <p:nvPr/>
            </p:nvSpPr>
            <p:spPr>
              <a:xfrm>
                <a:off x="4900054" y="5877633"/>
                <a:ext cx="947406" cy="415498"/>
              </a:xfrm>
              <a:prstGeom prst="rect">
                <a:avLst/>
              </a:prstGeom>
              <a:noFill/>
            </p:spPr>
            <p:txBody>
              <a:bodyPr wrap="none" rtlCol="0">
                <a:spAutoFit/>
              </a:bodyPr>
              <a:lstStyle/>
              <a:p>
                <a:pPr algn="ctr"/>
                <a:r>
                  <a:rPr lang="en-US" sz="1050" dirty="0">
                    <a:latin typeface="Arial Nova Light" panose="020B0304020202020204" pitchFamily="34" charset="0"/>
                  </a:rPr>
                  <a:t>“I told myself </a:t>
                </a:r>
              </a:p>
              <a:p>
                <a:pPr algn="ctr"/>
                <a:r>
                  <a:rPr lang="en-US" sz="1050" dirty="0">
                    <a:latin typeface="Arial Nova Light" panose="020B0304020202020204" pitchFamily="34" charset="0"/>
                  </a:rPr>
                  <a:t>it wasn't real”</a:t>
                </a:r>
              </a:p>
            </p:txBody>
          </p:sp>
          <p:sp>
            <p:nvSpPr>
              <p:cNvPr id="299" name="TextBox 298">
                <a:extLst>
                  <a:ext uri="{FF2B5EF4-FFF2-40B4-BE49-F238E27FC236}">
                    <a16:creationId xmlns:a16="http://schemas.microsoft.com/office/drawing/2014/main" id="{08597E4E-1E20-401C-B5BE-0A41EC3DA592}"/>
                  </a:ext>
                </a:extLst>
              </p:cNvPr>
              <p:cNvSpPr txBox="1"/>
              <p:nvPr/>
            </p:nvSpPr>
            <p:spPr>
              <a:xfrm>
                <a:off x="4989678" y="5723155"/>
                <a:ext cx="768160" cy="230832"/>
              </a:xfrm>
              <a:prstGeom prst="rect">
                <a:avLst/>
              </a:prstGeom>
              <a:noFill/>
            </p:spPr>
            <p:txBody>
              <a:bodyPr wrap="none" rtlCol="0">
                <a:spAutoFit/>
              </a:bodyPr>
              <a:lstStyle/>
              <a:p>
                <a:pPr algn="ctr"/>
                <a:r>
                  <a:rPr lang="en-US" sz="900" b="1" u="sng" dirty="0">
                    <a:latin typeface="Arial Nova Light" panose="020B0304020202020204" pitchFamily="34" charset="0"/>
                  </a:rPr>
                  <a:t>Reappraisal</a:t>
                </a:r>
              </a:p>
            </p:txBody>
          </p:sp>
        </p:grpSp>
        <p:pic>
          <p:nvPicPr>
            <p:cNvPr id="294" name="Graphic 293" descr="Eye">
              <a:extLst>
                <a:ext uri="{FF2B5EF4-FFF2-40B4-BE49-F238E27FC236}">
                  <a16:creationId xmlns:a16="http://schemas.microsoft.com/office/drawing/2014/main" id="{0A2EA3BE-1A69-4B29-83FD-6F1B79030FB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4370" y="5374648"/>
              <a:ext cx="408528" cy="350498"/>
            </a:xfrm>
            <a:prstGeom prst="rect">
              <a:avLst/>
            </a:prstGeom>
          </p:spPr>
        </p:pic>
        <p:sp>
          <p:nvSpPr>
            <p:cNvPr id="296" name="TextBox 295">
              <a:extLst>
                <a:ext uri="{FF2B5EF4-FFF2-40B4-BE49-F238E27FC236}">
                  <a16:creationId xmlns:a16="http://schemas.microsoft.com/office/drawing/2014/main" id="{6C5E6077-28B7-41B6-A17A-260AEBD16B5E}"/>
                </a:ext>
              </a:extLst>
            </p:cNvPr>
            <p:cNvSpPr txBox="1"/>
            <p:nvPr/>
          </p:nvSpPr>
          <p:spPr>
            <a:xfrm>
              <a:off x="1362974" y="5342411"/>
              <a:ext cx="829568" cy="229693"/>
            </a:xfrm>
            <a:prstGeom prst="rect">
              <a:avLst/>
            </a:prstGeom>
            <a:noFill/>
          </p:spPr>
          <p:txBody>
            <a:bodyPr wrap="none" rtlCol="0">
              <a:spAutoFit/>
            </a:bodyPr>
            <a:lstStyle/>
            <a:p>
              <a:pPr algn="ctr"/>
              <a:r>
                <a:rPr lang="en-US" sz="900" b="1" u="sng" dirty="0">
                  <a:latin typeface="Arial Nova Light" panose="020B0304020202020204" pitchFamily="34" charset="0"/>
                </a:rPr>
                <a:t>Distraction</a:t>
              </a:r>
            </a:p>
          </p:txBody>
        </p:sp>
        <p:sp>
          <p:nvSpPr>
            <p:cNvPr id="87" name="TextBox 86">
              <a:extLst>
                <a:ext uri="{FF2B5EF4-FFF2-40B4-BE49-F238E27FC236}">
                  <a16:creationId xmlns:a16="http://schemas.microsoft.com/office/drawing/2014/main" id="{3AB6318A-4A30-4058-B6ED-599CC2B3AAD0}"/>
                </a:ext>
              </a:extLst>
            </p:cNvPr>
            <p:cNvSpPr txBox="1"/>
            <p:nvPr/>
          </p:nvSpPr>
          <p:spPr>
            <a:xfrm>
              <a:off x="968694" y="5493798"/>
              <a:ext cx="1596449" cy="574234"/>
            </a:xfrm>
            <a:prstGeom prst="rect">
              <a:avLst/>
            </a:prstGeom>
            <a:noFill/>
          </p:spPr>
          <p:txBody>
            <a:bodyPr wrap="square" rtlCol="0">
              <a:spAutoFit/>
            </a:bodyPr>
            <a:lstStyle/>
            <a:p>
              <a:pPr algn="ctr"/>
              <a:r>
                <a:rPr lang="en-US" sz="1050" dirty="0">
                  <a:latin typeface="Arial Nova Light" panose="020B0304020202020204" pitchFamily="34" charset="0"/>
                </a:rPr>
                <a:t>“I focused on my breathing; looked down”</a:t>
              </a:r>
            </a:p>
          </p:txBody>
        </p:sp>
      </p:grpSp>
      <p:grpSp>
        <p:nvGrpSpPr>
          <p:cNvPr id="52" name="Group 51">
            <a:extLst>
              <a:ext uri="{FF2B5EF4-FFF2-40B4-BE49-F238E27FC236}">
                <a16:creationId xmlns:a16="http://schemas.microsoft.com/office/drawing/2014/main" id="{672F61E4-E6C2-42E2-99C1-436811DD086F}"/>
              </a:ext>
            </a:extLst>
          </p:cNvPr>
          <p:cNvGrpSpPr/>
          <p:nvPr/>
        </p:nvGrpSpPr>
        <p:grpSpPr>
          <a:xfrm>
            <a:off x="8036924" y="2249258"/>
            <a:ext cx="1592852" cy="1366830"/>
            <a:chOff x="8036924" y="2249258"/>
            <a:chExt cx="1592852" cy="1366830"/>
          </a:xfrm>
        </p:grpSpPr>
        <p:pic>
          <p:nvPicPr>
            <p:cNvPr id="90" name="Picture 89">
              <a:extLst>
                <a:ext uri="{FF2B5EF4-FFF2-40B4-BE49-F238E27FC236}">
                  <a16:creationId xmlns:a16="http://schemas.microsoft.com/office/drawing/2014/main" id="{C7004160-8AA6-46EB-B121-F7656809C9C3}"/>
                </a:ext>
              </a:extLst>
            </p:cNvPr>
            <p:cNvPicPr>
              <a:picLocks noChangeAspect="1"/>
            </p:cNvPicPr>
            <p:nvPr/>
          </p:nvPicPr>
          <p:blipFill>
            <a:blip r:embed="rId34"/>
            <a:stretch>
              <a:fillRect/>
            </a:stretch>
          </p:blipFill>
          <p:spPr>
            <a:xfrm>
              <a:off x="8262874" y="2558673"/>
              <a:ext cx="1121548" cy="1057415"/>
            </a:xfrm>
            <a:prstGeom prst="rect">
              <a:avLst/>
            </a:prstGeom>
          </p:spPr>
        </p:pic>
        <p:sp>
          <p:nvSpPr>
            <p:cNvPr id="91" name="TextBox 90">
              <a:extLst>
                <a:ext uri="{FF2B5EF4-FFF2-40B4-BE49-F238E27FC236}">
                  <a16:creationId xmlns:a16="http://schemas.microsoft.com/office/drawing/2014/main" id="{BCC6DC65-88AC-403D-BAC2-5BD2CCFD2B03}"/>
                </a:ext>
              </a:extLst>
            </p:cNvPr>
            <p:cNvSpPr txBox="1"/>
            <p:nvPr/>
          </p:nvSpPr>
          <p:spPr>
            <a:xfrm>
              <a:off x="8036924" y="2249258"/>
              <a:ext cx="1592852" cy="276999"/>
            </a:xfrm>
            <a:prstGeom prst="rect">
              <a:avLst/>
            </a:prstGeom>
            <a:solidFill>
              <a:schemeClr val="accent4">
                <a:lumMod val="75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Strategy Distribution</a:t>
              </a:r>
            </a:p>
          </p:txBody>
        </p:sp>
      </p:grpSp>
      <p:sp>
        <p:nvSpPr>
          <p:cNvPr id="51" name="TextBox 50">
            <a:extLst>
              <a:ext uri="{FF2B5EF4-FFF2-40B4-BE49-F238E27FC236}">
                <a16:creationId xmlns:a16="http://schemas.microsoft.com/office/drawing/2014/main" id="{4540C86E-4A40-4EA5-B83C-81AFA251996A}"/>
              </a:ext>
            </a:extLst>
          </p:cNvPr>
          <p:cNvSpPr txBox="1"/>
          <p:nvPr/>
        </p:nvSpPr>
        <p:spPr>
          <a:xfrm>
            <a:off x="9247490" y="2589932"/>
            <a:ext cx="1466756" cy="969496"/>
          </a:xfrm>
          <a:prstGeom prst="rect">
            <a:avLst/>
          </a:prstGeom>
          <a:noFill/>
        </p:spPr>
        <p:txBody>
          <a:bodyPr wrap="square" rtlCol="0">
            <a:spAutoFit/>
          </a:bodyPr>
          <a:lstStyle/>
          <a:p>
            <a:pPr algn="ctr"/>
            <a:r>
              <a:rPr lang="en-US" sz="950" dirty="0">
                <a:latin typeface="Arial Nova Light" panose="020B0304020202020204" pitchFamily="34" charset="0"/>
              </a:rPr>
              <a:t>Distraction was overrepresented in event pool, but forecasters more accurately forecasted reappraisals</a:t>
            </a:r>
          </a:p>
        </p:txBody>
      </p:sp>
      <p:grpSp>
        <p:nvGrpSpPr>
          <p:cNvPr id="54" name="Group 53">
            <a:extLst>
              <a:ext uri="{FF2B5EF4-FFF2-40B4-BE49-F238E27FC236}">
                <a16:creationId xmlns:a16="http://schemas.microsoft.com/office/drawing/2014/main" id="{FF9EE885-17C9-4458-B341-0B3DF5FEE09C}"/>
              </a:ext>
            </a:extLst>
          </p:cNvPr>
          <p:cNvGrpSpPr/>
          <p:nvPr/>
        </p:nvGrpSpPr>
        <p:grpSpPr>
          <a:xfrm>
            <a:off x="10447570" y="2249258"/>
            <a:ext cx="1592852" cy="1436672"/>
            <a:chOff x="10447570" y="2249258"/>
            <a:chExt cx="1592852" cy="1436672"/>
          </a:xfrm>
        </p:grpSpPr>
        <p:grpSp>
          <p:nvGrpSpPr>
            <p:cNvPr id="53" name="Group 52">
              <a:extLst>
                <a:ext uri="{FF2B5EF4-FFF2-40B4-BE49-F238E27FC236}">
                  <a16:creationId xmlns:a16="http://schemas.microsoft.com/office/drawing/2014/main" id="{AFB81555-6CF9-4FE4-BC53-C79AF8F64B82}"/>
                </a:ext>
              </a:extLst>
            </p:cNvPr>
            <p:cNvGrpSpPr/>
            <p:nvPr/>
          </p:nvGrpSpPr>
          <p:grpSpPr>
            <a:xfrm>
              <a:off x="10469245" y="2479351"/>
              <a:ext cx="1367435" cy="1206579"/>
              <a:chOff x="10612519" y="2488731"/>
              <a:chExt cx="1367435" cy="1206579"/>
            </a:xfrm>
          </p:grpSpPr>
          <p:grpSp>
            <p:nvGrpSpPr>
              <p:cNvPr id="50" name="Group 49">
                <a:extLst>
                  <a:ext uri="{FF2B5EF4-FFF2-40B4-BE49-F238E27FC236}">
                    <a16:creationId xmlns:a16="http://schemas.microsoft.com/office/drawing/2014/main" id="{DBB75E3A-728E-4752-87C8-A65F8A272CEB}"/>
                  </a:ext>
                </a:extLst>
              </p:cNvPr>
              <p:cNvGrpSpPr/>
              <p:nvPr/>
            </p:nvGrpSpPr>
            <p:grpSpPr>
              <a:xfrm>
                <a:off x="10612519" y="2488731"/>
                <a:ext cx="1367435" cy="1206579"/>
                <a:chOff x="10192137" y="2466630"/>
                <a:chExt cx="1367435" cy="1206579"/>
              </a:xfrm>
            </p:grpSpPr>
            <p:cxnSp>
              <p:nvCxnSpPr>
                <p:cNvPr id="31" name="Straight Connector 30">
                  <a:extLst>
                    <a:ext uri="{FF2B5EF4-FFF2-40B4-BE49-F238E27FC236}">
                      <a16:creationId xmlns:a16="http://schemas.microsoft.com/office/drawing/2014/main" id="{4B938364-F23F-479E-ACDA-DDD987D3FB13}"/>
                    </a:ext>
                  </a:extLst>
                </p:cNvPr>
                <p:cNvCxnSpPr>
                  <a:cxnSpLocks/>
                  <a:stCxn id="28" idx="1"/>
                </p:cNvCxnSpPr>
                <p:nvPr/>
              </p:nvCxnSpPr>
              <p:spPr>
                <a:xfrm flipV="1">
                  <a:off x="10583377" y="3072733"/>
                  <a:ext cx="976195" cy="436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15CBB2A-0CE0-40F4-AA4A-0A6A6BA84312}"/>
                    </a:ext>
                  </a:extLst>
                </p:cNvPr>
                <p:cNvGrpSpPr/>
                <p:nvPr/>
              </p:nvGrpSpPr>
              <p:grpSpPr>
                <a:xfrm>
                  <a:off x="10584050" y="2536572"/>
                  <a:ext cx="940212" cy="1072322"/>
                  <a:chOff x="6353175" y="2863332"/>
                  <a:chExt cx="940212" cy="1072322"/>
                </a:xfrm>
              </p:grpSpPr>
              <p:pic>
                <p:nvPicPr>
                  <p:cNvPr id="25" name="Picture 24">
                    <a:extLst>
                      <a:ext uri="{FF2B5EF4-FFF2-40B4-BE49-F238E27FC236}">
                        <a16:creationId xmlns:a16="http://schemas.microsoft.com/office/drawing/2014/main" id="{7F7AB8D8-C112-4AD7-B41D-47C2B8599869}"/>
                      </a:ext>
                    </a:extLst>
                  </p:cNvPr>
                  <p:cNvPicPr>
                    <a:picLocks noChangeAspect="1"/>
                  </p:cNvPicPr>
                  <p:nvPr/>
                </p:nvPicPr>
                <p:blipFill rotWithShape="1">
                  <a:blip r:embed="rId35">
                    <a:duotone>
                      <a:schemeClr val="accent4">
                        <a:shade val="45000"/>
                        <a:satMod val="135000"/>
                      </a:schemeClr>
                      <a:prstClr val="white"/>
                    </a:duotone>
                    <a:alphaModFix amt="70000"/>
                    <a:extLst>
                      <a:ext uri="{BEBA8EAE-BF5A-486C-A8C5-ECC9F3942E4B}">
                        <a14:imgProps xmlns:a14="http://schemas.microsoft.com/office/drawing/2010/main">
                          <a14:imgLayer r:embed="rId36">
                            <a14:imgEffect>
                              <a14:sharpenSoften amount="50000"/>
                            </a14:imgEffect>
                          </a14:imgLayer>
                        </a14:imgProps>
                      </a:ext>
                    </a:extLst>
                  </a:blip>
                  <a:srcRect l="63779" r="16366"/>
                  <a:stretch/>
                </p:blipFill>
                <p:spPr>
                  <a:xfrm>
                    <a:off x="6794107" y="2863332"/>
                    <a:ext cx="499280" cy="1072322"/>
                  </a:xfrm>
                  <a:prstGeom prst="rect">
                    <a:avLst/>
                  </a:prstGeom>
                </p:spPr>
              </p:pic>
              <p:pic>
                <p:nvPicPr>
                  <p:cNvPr id="101" name="Picture 100">
                    <a:extLst>
                      <a:ext uri="{FF2B5EF4-FFF2-40B4-BE49-F238E27FC236}">
                        <a16:creationId xmlns:a16="http://schemas.microsoft.com/office/drawing/2014/main" id="{D34E7F80-9AF2-4C24-9343-4920A4435064}"/>
                      </a:ext>
                    </a:extLst>
                  </p:cNvPr>
                  <p:cNvPicPr>
                    <a:picLocks noChangeAspect="1"/>
                  </p:cNvPicPr>
                  <p:nvPr/>
                </p:nvPicPr>
                <p:blipFill rotWithShape="1">
                  <a:blip r:embed="rId35">
                    <a:duotone>
                      <a:schemeClr val="accent4">
                        <a:shade val="45000"/>
                        <a:satMod val="135000"/>
                      </a:schemeClr>
                      <a:prstClr val="white"/>
                    </a:duotone>
                    <a:alphaModFix amt="70000"/>
                    <a:extLst>
                      <a:ext uri="{BEBA8EAE-BF5A-486C-A8C5-ECC9F3942E4B}">
                        <a14:imgProps xmlns:a14="http://schemas.microsoft.com/office/drawing/2010/main">
                          <a14:imgLayer r:embed="rId36">
                            <a14:imgEffect>
                              <a14:sharpenSoften amount="50000"/>
                            </a14:imgEffect>
                          </a14:imgLayer>
                        </a14:imgProps>
                      </a:ext>
                    </a:extLst>
                  </a:blip>
                  <a:srcRect l="16368" r="65778"/>
                  <a:stretch/>
                </p:blipFill>
                <p:spPr>
                  <a:xfrm>
                    <a:off x="6353175" y="2863332"/>
                    <a:ext cx="448989" cy="1072322"/>
                  </a:xfrm>
                  <a:prstGeom prst="rect">
                    <a:avLst/>
                  </a:prstGeom>
                </p:spPr>
              </p:pic>
            </p:grpSp>
            <p:sp>
              <p:nvSpPr>
                <p:cNvPr id="28" name="Rectangle 27">
                  <a:extLst>
                    <a:ext uri="{FF2B5EF4-FFF2-40B4-BE49-F238E27FC236}">
                      <a16:creationId xmlns:a16="http://schemas.microsoft.com/office/drawing/2014/main" id="{D2D69F63-8C70-432C-AAE4-0A0F60587EF9}"/>
                    </a:ext>
                  </a:extLst>
                </p:cNvPr>
                <p:cNvSpPr/>
                <p:nvPr/>
              </p:nvSpPr>
              <p:spPr>
                <a:xfrm>
                  <a:off x="10583377" y="2568025"/>
                  <a:ext cx="963304" cy="10181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13CA267-576B-4C1D-8C26-D4D6DA0D3503}"/>
                    </a:ext>
                  </a:extLst>
                </p:cNvPr>
                <p:cNvSpPr txBox="1"/>
                <p:nvPr/>
              </p:nvSpPr>
              <p:spPr>
                <a:xfrm>
                  <a:off x="10192137" y="2466630"/>
                  <a:ext cx="473206" cy="246221"/>
                </a:xfrm>
                <a:prstGeom prst="rect">
                  <a:avLst/>
                </a:prstGeom>
                <a:noFill/>
              </p:spPr>
              <p:txBody>
                <a:bodyPr wrap="none" rtlCol="0">
                  <a:spAutoFit/>
                </a:bodyPr>
                <a:lstStyle/>
                <a:p>
                  <a:r>
                    <a:rPr lang="en-US" sz="1000" dirty="0"/>
                    <a:t>100%</a:t>
                  </a:r>
                </a:p>
              </p:txBody>
            </p:sp>
            <p:sp>
              <p:nvSpPr>
                <p:cNvPr id="104" name="TextBox 103">
                  <a:extLst>
                    <a:ext uri="{FF2B5EF4-FFF2-40B4-BE49-F238E27FC236}">
                      <a16:creationId xmlns:a16="http://schemas.microsoft.com/office/drawing/2014/main" id="{9975EB5C-40DC-48C2-AD57-71C0EA1FFE91}"/>
                    </a:ext>
                  </a:extLst>
                </p:cNvPr>
                <p:cNvSpPr txBox="1"/>
                <p:nvPr/>
              </p:nvSpPr>
              <p:spPr>
                <a:xfrm>
                  <a:off x="10241824" y="2950301"/>
                  <a:ext cx="407484" cy="246221"/>
                </a:xfrm>
                <a:prstGeom prst="rect">
                  <a:avLst/>
                </a:prstGeom>
                <a:noFill/>
              </p:spPr>
              <p:txBody>
                <a:bodyPr wrap="none" rtlCol="0">
                  <a:spAutoFit/>
                </a:bodyPr>
                <a:lstStyle/>
                <a:p>
                  <a:pPr algn="r"/>
                  <a:r>
                    <a:rPr lang="en-US" sz="1000" dirty="0"/>
                    <a:t>50%</a:t>
                  </a:r>
                </a:p>
              </p:txBody>
            </p:sp>
            <p:sp>
              <p:nvSpPr>
                <p:cNvPr id="107" name="TextBox 106">
                  <a:extLst>
                    <a:ext uri="{FF2B5EF4-FFF2-40B4-BE49-F238E27FC236}">
                      <a16:creationId xmlns:a16="http://schemas.microsoft.com/office/drawing/2014/main" id="{9FCE191B-2274-4DAA-8E2D-01A2988F3727}"/>
                    </a:ext>
                  </a:extLst>
                </p:cNvPr>
                <p:cNvSpPr txBox="1"/>
                <p:nvPr/>
              </p:nvSpPr>
              <p:spPr>
                <a:xfrm>
                  <a:off x="10241824" y="3426988"/>
                  <a:ext cx="407484" cy="246221"/>
                </a:xfrm>
                <a:prstGeom prst="rect">
                  <a:avLst/>
                </a:prstGeom>
                <a:noFill/>
              </p:spPr>
              <p:txBody>
                <a:bodyPr wrap="none" rtlCol="0">
                  <a:spAutoFit/>
                </a:bodyPr>
                <a:lstStyle/>
                <a:p>
                  <a:pPr algn="r"/>
                  <a:r>
                    <a:rPr lang="en-US" sz="1000" dirty="0"/>
                    <a:t>00%</a:t>
                  </a:r>
                </a:p>
              </p:txBody>
            </p:sp>
            <p:sp>
              <p:nvSpPr>
                <p:cNvPr id="49" name="TextBox 48">
                  <a:extLst>
                    <a:ext uri="{FF2B5EF4-FFF2-40B4-BE49-F238E27FC236}">
                      <a16:creationId xmlns:a16="http://schemas.microsoft.com/office/drawing/2014/main" id="{0D69E584-53A3-4251-8976-1FC09D9D08E2}"/>
                    </a:ext>
                  </a:extLst>
                </p:cNvPr>
                <p:cNvSpPr txBox="1"/>
                <p:nvPr/>
              </p:nvSpPr>
              <p:spPr>
                <a:xfrm>
                  <a:off x="10560807" y="2574212"/>
                  <a:ext cx="942887" cy="215444"/>
                </a:xfrm>
                <a:prstGeom prst="rect">
                  <a:avLst/>
                </a:prstGeom>
                <a:noFill/>
              </p:spPr>
              <p:txBody>
                <a:bodyPr wrap="none" rtlCol="0">
                  <a:spAutoFit/>
                </a:bodyPr>
                <a:lstStyle/>
                <a:p>
                  <a:r>
                    <a:rPr lang="en-US" sz="800" i="1" dirty="0">
                      <a:latin typeface="Arial Nova Light" panose="020B0304020202020204" pitchFamily="34" charset="0"/>
                    </a:rPr>
                    <a:t>X</a:t>
                  </a:r>
                  <a:r>
                    <a:rPr lang="en-US" sz="800" i="1" baseline="30000" dirty="0">
                      <a:latin typeface="Arial Nova Light" panose="020B0304020202020204" pitchFamily="34" charset="0"/>
                    </a:rPr>
                    <a:t>2</a:t>
                  </a:r>
                  <a:r>
                    <a:rPr lang="en-US" sz="800" i="1" dirty="0">
                      <a:latin typeface="Arial Nova Light" panose="020B0304020202020204" pitchFamily="34" charset="0"/>
                    </a:rPr>
                    <a:t>=</a:t>
                  </a:r>
                  <a:r>
                    <a:rPr lang="en-US" sz="800" dirty="0">
                      <a:latin typeface="Arial Nova Light" panose="020B0304020202020204" pitchFamily="34" charset="0"/>
                    </a:rPr>
                    <a:t>49, p &lt; 0.001</a:t>
                  </a:r>
                </a:p>
              </p:txBody>
            </p:sp>
          </p:grpSp>
          <p:pic>
            <p:nvPicPr>
              <p:cNvPr id="114" name="Picture 113">
                <a:extLst>
                  <a:ext uri="{FF2B5EF4-FFF2-40B4-BE49-F238E27FC236}">
                    <a16:creationId xmlns:a16="http://schemas.microsoft.com/office/drawing/2014/main" id="{238B29B9-95D9-4707-A9DF-37613F4D03F1}"/>
                  </a:ext>
                </a:extLst>
              </p:cNvPr>
              <p:cNvPicPr>
                <a:picLocks noChangeAspect="1"/>
              </p:cNvPicPr>
              <p:nvPr/>
            </p:nvPicPr>
            <p:blipFill rotWithShape="1">
              <a:blip r:embed="rId37"/>
              <a:srcRect b="39831"/>
              <a:stretch/>
            </p:blipFill>
            <p:spPr>
              <a:xfrm>
                <a:off x="11027557" y="3257682"/>
                <a:ext cx="415324" cy="341192"/>
              </a:xfrm>
              <a:prstGeom prst="rect">
                <a:avLst/>
              </a:prstGeom>
            </p:spPr>
          </p:pic>
          <p:pic>
            <p:nvPicPr>
              <p:cNvPr id="116" name="Picture 115">
                <a:extLst>
                  <a:ext uri="{FF2B5EF4-FFF2-40B4-BE49-F238E27FC236}">
                    <a16:creationId xmlns:a16="http://schemas.microsoft.com/office/drawing/2014/main" id="{A6101385-1316-46A6-A619-1EB625675178}"/>
                  </a:ext>
                </a:extLst>
              </p:cNvPr>
              <p:cNvPicPr>
                <a:picLocks noChangeAspect="1"/>
              </p:cNvPicPr>
              <p:nvPr/>
            </p:nvPicPr>
            <p:blipFill rotWithShape="1">
              <a:blip r:embed="rId38"/>
              <a:srcRect b="39192"/>
              <a:stretch/>
            </p:blipFill>
            <p:spPr>
              <a:xfrm>
                <a:off x="11494986" y="3223646"/>
                <a:ext cx="425009" cy="393157"/>
              </a:xfrm>
              <a:prstGeom prst="rect">
                <a:avLst/>
              </a:prstGeom>
            </p:spPr>
          </p:pic>
        </p:grpSp>
        <p:sp>
          <p:nvSpPr>
            <p:cNvPr id="119" name="TextBox 118">
              <a:extLst>
                <a:ext uri="{FF2B5EF4-FFF2-40B4-BE49-F238E27FC236}">
                  <a16:creationId xmlns:a16="http://schemas.microsoft.com/office/drawing/2014/main" id="{84C70146-F978-431D-8007-6A45EF064E5D}"/>
                </a:ext>
              </a:extLst>
            </p:cNvPr>
            <p:cNvSpPr txBox="1"/>
            <p:nvPr/>
          </p:nvSpPr>
          <p:spPr>
            <a:xfrm>
              <a:off x="10447570" y="2249258"/>
              <a:ext cx="1592852" cy="276999"/>
            </a:xfrm>
            <a:prstGeom prst="rect">
              <a:avLst/>
            </a:prstGeom>
            <a:solidFill>
              <a:schemeClr val="accent4">
                <a:lumMod val="75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Forecast Accuracy</a:t>
              </a:r>
            </a:p>
          </p:txBody>
        </p:sp>
      </p:grpSp>
      <p:pic>
        <p:nvPicPr>
          <p:cNvPr id="7" name="Picture 6">
            <a:extLst>
              <a:ext uri="{FF2B5EF4-FFF2-40B4-BE49-F238E27FC236}">
                <a16:creationId xmlns:a16="http://schemas.microsoft.com/office/drawing/2014/main" id="{54404BF1-237F-49DE-A90A-4FAF8A3C1548}"/>
              </a:ext>
            </a:extLst>
          </p:cNvPr>
          <p:cNvPicPr>
            <a:picLocks noChangeAspect="1"/>
          </p:cNvPicPr>
          <p:nvPr/>
        </p:nvPicPr>
        <p:blipFill rotWithShape="1">
          <a:blip r:embed="rId39">
            <a:alphaModFix/>
          </a:blip>
          <a:srcRect r="75366"/>
          <a:stretch/>
        </p:blipFill>
        <p:spPr>
          <a:xfrm>
            <a:off x="2582649" y="142457"/>
            <a:ext cx="671658" cy="681650"/>
          </a:xfrm>
          <a:prstGeom prst="rect">
            <a:avLst/>
          </a:prstGeom>
        </p:spPr>
      </p:pic>
    </p:spTree>
    <p:extLst>
      <p:ext uri="{BB962C8B-B14F-4D97-AF65-F5344CB8AC3E}">
        <p14:creationId xmlns:p14="http://schemas.microsoft.com/office/powerpoint/2010/main" val="2376526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2A68B4-F4B7-4FEB-A3F5-A341B380F7FB}"/>
              </a:ext>
            </a:extLst>
          </p:cNvPr>
          <p:cNvPicPr>
            <a:picLocks noChangeAspect="1"/>
          </p:cNvPicPr>
          <p:nvPr/>
        </p:nvPicPr>
        <p:blipFill rotWithShape="1">
          <a:blip r:embed="rId3">
            <a:duotone>
              <a:schemeClr val="accent4">
                <a:shade val="45000"/>
                <a:satMod val="135000"/>
              </a:schemeClr>
              <a:prstClr val="white"/>
            </a:duotone>
            <a:alphaModFix amt="70000"/>
            <a:extLst>
              <a:ext uri="{BEBA8EAE-BF5A-486C-A8C5-ECC9F3942E4B}">
                <a14:imgProps xmlns:a14="http://schemas.microsoft.com/office/drawing/2010/main">
                  <a14:imgLayer r:embed="rId4">
                    <a14:imgEffect>
                      <a14:sharpenSoften amount="50000"/>
                    </a14:imgEffect>
                  </a14:imgLayer>
                </a14:imgProps>
              </a:ext>
            </a:extLst>
          </a:blip>
          <a:srcRect l="20085" t="9546" r="20523" b="7522"/>
          <a:stretch/>
        </p:blipFill>
        <p:spPr>
          <a:xfrm>
            <a:off x="9823637" y="890438"/>
            <a:ext cx="4370353" cy="4120607"/>
          </a:xfrm>
          <a:prstGeom prst="rect">
            <a:avLst/>
          </a:prstGeom>
        </p:spPr>
      </p:pic>
      <p:grpSp>
        <p:nvGrpSpPr>
          <p:cNvPr id="8" name="Group 7">
            <a:extLst>
              <a:ext uri="{FF2B5EF4-FFF2-40B4-BE49-F238E27FC236}">
                <a16:creationId xmlns:a16="http://schemas.microsoft.com/office/drawing/2014/main" id="{D6CE6A2A-0FC7-4046-87DB-0BF17CD61609}"/>
              </a:ext>
            </a:extLst>
          </p:cNvPr>
          <p:cNvGrpSpPr/>
          <p:nvPr/>
        </p:nvGrpSpPr>
        <p:grpSpPr>
          <a:xfrm>
            <a:off x="10229170" y="2090057"/>
            <a:ext cx="1872634" cy="2376620"/>
            <a:chOff x="10079039" y="1927237"/>
            <a:chExt cx="2045864" cy="2446889"/>
          </a:xfrm>
        </p:grpSpPr>
        <p:pic>
          <p:nvPicPr>
            <p:cNvPr id="65" name="Picture 64">
              <a:extLst>
                <a:ext uri="{FF2B5EF4-FFF2-40B4-BE49-F238E27FC236}">
                  <a16:creationId xmlns:a16="http://schemas.microsoft.com/office/drawing/2014/main" id="{B5CCAF19-BCAD-42CD-A3AD-275466E92C06}"/>
                </a:ext>
              </a:extLst>
            </p:cNvPr>
            <p:cNvPicPr>
              <a:picLocks noChangeAspect="1"/>
            </p:cNvPicPr>
            <p:nvPr/>
          </p:nvPicPr>
          <p:blipFill rotWithShape="1">
            <a:blip r:embed="rId5"/>
            <a:srcRect b="39831"/>
            <a:stretch/>
          </p:blipFill>
          <p:spPr>
            <a:xfrm>
              <a:off x="10079039" y="1927237"/>
              <a:ext cx="2045864" cy="1583867"/>
            </a:xfrm>
            <a:prstGeom prst="rect">
              <a:avLst/>
            </a:prstGeom>
          </p:spPr>
        </p:pic>
        <p:sp>
          <p:nvSpPr>
            <p:cNvPr id="6" name="TextBox 5">
              <a:extLst>
                <a:ext uri="{FF2B5EF4-FFF2-40B4-BE49-F238E27FC236}">
                  <a16:creationId xmlns:a16="http://schemas.microsoft.com/office/drawing/2014/main" id="{0ED19876-5D8A-4D2A-AF3C-F216E4D61154}"/>
                </a:ext>
              </a:extLst>
            </p:cNvPr>
            <p:cNvSpPr txBox="1"/>
            <p:nvPr/>
          </p:nvSpPr>
          <p:spPr>
            <a:xfrm>
              <a:off x="10612797" y="3420019"/>
              <a:ext cx="1080745" cy="954107"/>
            </a:xfrm>
            <a:prstGeom prst="rect">
              <a:avLst/>
            </a:prstGeom>
            <a:noFill/>
          </p:spPr>
          <p:txBody>
            <a:bodyPr wrap="none" rtlCol="0">
              <a:spAutoFit/>
            </a:bodyPr>
            <a:lstStyle/>
            <a:p>
              <a:pPr algn="ctr"/>
              <a:r>
                <a:rPr lang="en-US" sz="2800" dirty="0">
                  <a:solidFill>
                    <a:schemeClr val="accent5">
                      <a:lumMod val="50000"/>
                    </a:schemeClr>
                  </a:solidFill>
                </a:rPr>
                <a:t>72.7%</a:t>
              </a:r>
              <a:br>
                <a:rPr lang="en-US" sz="2800" dirty="0">
                  <a:solidFill>
                    <a:schemeClr val="accent5">
                      <a:lumMod val="50000"/>
                    </a:schemeClr>
                  </a:solidFill>
                </a:rPr>
              </a:br>
              <a:r>
                <a:rPr lang="en-US" sz="2800" dirty="0">
                  <a:solidFill>
                    <a:schemeClr val="accent5">
                      <a:lumMod val="50000"/>
                    </a:schemeClr>
                  </a:solidFill>
                </a:rPr>
                <a:t>(64)</a:t>
              </a:r>
            </a:p>
          </p:txBody>
        </p:sp>
      </p:grpSp>
      <p:grpSp>
        <p:nvGrpSpPr>
          <p:cNvPr id="7" name="Group 6">
            <a:extLst>
              <a:ext uri="{FF2B5EF4-FFF2-40B4-BE49-F238E27FC236}">
                <a16:creationId xmlns:a16="http://schemas.microsoft.com/office/drawing/2014/main" id="{6EFE4B87-D799-4245-81C2-29EC57F6E101}"/>
              </a:ext>
            </a:extLst>
          </p:cNvPr>
          <p:cNvGrpSpPr/>
          <p:nvPr/>
        </p:nvGrpSpPr>
        <p:grpSpPr>
          <a:xfrm>
            <a:off x="12192000" y="1207406"/>
            <a:ext cx="1279832" cy="1856292"/>
            <a:chOff x="12307078" y="1282051"/>
            <a:chExt cx="1279832" cy="1856292"/>
          </a:xfrm>
        </p:grpSpPr>
        <p:pic>
          <p:nvPicPr>
            <p:cNvPr id="64" name="Picture 63">
              <a:extLst>
                <a:ext uri="{FF2B5EF4-FFF2-40B4-BE49-F238E27FC236}">
                  <a16:creationId xmlns:a16="http://schemas.microsoft.com/office/drawing/2014/main" id="{4D5DF8EE-0461-4ADC-8393-0E8B3FD76328}"/>
                </a:ext>
              </a:extLst>
            </p:cNvPr>
            <p:cNvPicPr>
              <a:picLocks noChangeAspect="1"/>
            </p:cNvPicPr>
            <p:nvPr/>
          </p:nvPicPr>
          <p:blipFill rotWithShape="1">
            <a:blip r:embed="rId6"/>
            <a:srcRect b="39192"/>
            <a:stretch/>
          </p:blipFill>
          <p:spPr>
            <a:xfrm>
              <a:off x="12307078" y="1282051"/>
              <a:ext cx="1279832" cy="1183918"/>
            </a:xfrm>
            <a:prstGeom prst="rect">
              <a:avLst/>
            </a:prstGeom>
          </p:spPr>
        </p:pic>
        <p:sp>
          <p:nvSpPr>
            <p:cNvPr id="71" name="TextBox 70">
              <a:extLst>
                <a:ext uri="{FF2B5EF4-FFF2-40B4-BE49-F238E27FC236}">
                  <a16:creationId xmlns:a16="http://schemas.microsoft.com/office/drawing/2014/main" id="{31D16FF7-E5FA-4B13-ADAC-A77EBE804CF3}"/>
                </a:ext>
              </a:extLst>
            </p:cNvPr>
            <p:cNvSpPr txBox="1"/>
            <p:nvPr/>
          </p:nvSpPr>
          <p:spPr>
            <a:xfrm>
              <a:off x="12473146" y="2307346"/>
              <a:ext cx="947695" cy="830997"/>
            </a:xfrm>
            <a:prstGeom prst="rect">
              <a:avLst/>
            </a:prstGeom>
            <a:noFill/>
          </p:spPr>
          <p:txBody>
            <a:bodyPr wrap="none" rtlCol="0">
              <a:spAutoFit/>
            </a:bodyPr>
            <a:lstStyle/>
            <a:p>
              <a:pPr algn="ctr"/>
              <a:r>
                <a:rPr lang="en-US" sz="2400" dirty="0">
                  <a:solidFill>
                    <a:schemeClr val="accent5">
                      <a:lumMod val="50000"/>
                    </a:schemeClr>
                  </a:solidFill>
                </a:rPr>
                <a:t>27.3%</a:t>
              </a:r>
              <a:br>
                <a:rPr lang="en-US" sz="2400" dirty="0">
                  <a:solidFill>
                    <a:schemeClr val="accent5">
                      <a:lumMod val="50000"/>
                    </a:schemeClr>
                  </a:solidFill>
                </a:rPr>
              </a:br>
              <a:r>
                <a:rPr lang="en-US" sz="2400" dirty="0">
                  <a:solidFill>
                    <a:schemeClr val="accent5">
                      <a:lumMod val="50000"/>
                    </a:schemeClr>
                  </a:solidFill>
                </a:rPr>
                <a:t>(24)</a:t>
              </a:r>
            </a:p>
          </p:txBody>
        </p:sp>
      </p:grpSp>
      <p:graphicFrame>
        <p:nvGraphicFramePr>
          <p:cNvPr id="74" name="Chart 73">
            <a:extLst>
              <a:ext uri="{FF2B5EF4-FFF2-40B4-BE49-F238E27FC236}">
                <a16:creationId xmlns:a16="http://schemas.microsoft.com/office/drawing/2014/main" id="{48A64912-DD9B-465D-9D75-6746519BB0E9}"/>
              </a:ext>
            </a:extLst>
          </p:cNvPr>
          <p:cNvGraphicFramePr/>
          <p:nvPr>
            <p:extLst>
              <p:ext uri="{D42A27DB-BD31-4B8C-83A1-F6EECF244321}">
                <p14:modId xmlns:p14="http://schemas.microsoft.com/office/powerpoint/2010/main" val="4152378381"/>
              </p:ext>
            </p:extLst>
          </p:nvPr>
        </p:nvGraphicFramePr>
        <p:xfrm>
          <a:off x="2032000" y="719666"/>
          <a:ext cx="5121276" cy="541866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31782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4655</TotalTime>
  <Words>1738</Words>
  <Application>Microsoft Office PowerPoint</Application>
  <PresentationFormat>Widescreen</PresentationFormat>
  <Paragraphs>166</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Arial Nova Light</vt:lpstr>
      <vt:lpstr>Calibri</vt:lpstr>
      <vt:lpstr>Calibri Light</vt:lpstr>
      <vt:lpstr>Urdu Typesetting</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Boubin, Jackie</dc:creator>
  <cp:lastModifiedBy>William Mitchell</cp:lastModifiedBy>
  <cp:revision>213</cp:revision>
  <dcterms:created xsi:type="dcterms:W3CDTF">2020-12-11T16:35:23Z</dcterms:created>
  <dcterms:modified xsi:type="dcterms:W3CDTF">2022-03-09T14:42:44Z</dcterms:modified>
</cp:coreProperties>
</file>